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5e1cc07362_0_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5e1cc0736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6f3424e5a7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6f3424e5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dd300b9d3_0_1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5dd300b9d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6f3424e5a7_0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6f3424e5a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6f3424e5a7_0_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6f3424e5a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457d932f69_0_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457d932f6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457d932f69_0_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457d932f6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457d932f69_0_1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457d932f6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457d932f69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457d932f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64e74e2572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64e74e25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5dd300b9d3_0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5dd300b9d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74764fd0d2_0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74764fd0d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6dc4c722e7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6dc4c722e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a0d9b1239_2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a0d9b123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dd300b9d3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5dd300b9d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dd300b9d3_0_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5dd300b9d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5e1cc07362_0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5e1cc073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dd300b9d3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5dd300b9d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e1cc07362_0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5e1cc0736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hyperlink" Target="https://ditchthattextbook.com/resources/templates/" TargetMode="External"/><Relationship Id="rId9"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hyperlink" Target="https://docs.google.com/presentation/d/1gxWfB4LWuRR1LVEYuQktoFWdzNlk4qVEyHaUaPK9A9c/template/preview" TargetMode="External"/><Relationship Id="rId7" Type="http://schemas.openxmlformats.org/officeDocument/2006/relationships/hyperlink" Target="https://docs.google.com/presentation/d/1gxWfB4LWuRR1LVEYuQktoFWdzNlk4qVEyHaUaPK9A9c/export/pptx" TargetMode="External"/><Relationship Id="rId8"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33.png"/><Relationship Id="rId9" Type="http://schemas.openxmlformats.org/officeDocument/2006/relationships/image" Target="../media/image42.png"/><Relationship Id="rId5" Type="http://schemas.openxmlformats.org/officeDocument/2006/relationships/image" Target="../media/image31.png"/><Relationship Id="rId6" Type="http://schemas.openxmlformats.org/officeDocument/2006/relationships/hyperlink" Target="https://www.take-a-screenshot.org/" TargetMode="External"/><Relationship Id="rId7" Type="http://schemas.openxmlformats.org/officeDocument/2006/relationships/hyperlink" Target="https://docs.google.com/presentation/d/1WgT_Uwrs0mYBgrq4PwdGRASNgg5pDInD5hreYEChhGI/template/preview" TargetMode="External"/><Relationship Id="rId8" Type="http://schemas.openxmlformats.org/officeDocument/2006/relationships/hyperlink" Target="https://docs.google.com/presentation/d/1WgT_Uwrs0mYBgrq4PwdGRASNgg5pDInD5hreYEChhGI/export/ppt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3.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52.png"/><Relationship Id="rId10" Type="http://schemas.openxmlformats.org/officeDocument/2006/relationships/hyperlink" Target="http://ditchthattextbook.com/ai-edu" TargetMode="External"/><Relationship Id="rId9" Type="http://schemas.openxmlformats.org/officeDocument/2006/relationships/hyperlink" Target="https://quizizz.com/admin?createUsingAI=true" TargetMode="External"/><Relationship Id="rId5" Type="http://schemas.openxmlformats.org/officeDocument/2006/relationships/image" Target="../media/image57.png"/><Relationship Id="rId6" Type="http://schemas.openxmlformats.org/officeDocument/2006/relationships/image" Target="../media/image39.png"/><Relationship Id="rId7" Type="http://schemas.openxmlformats.org/officeDocument/2006/relationships/image" Target="../media/image45.png"/><Relationship Id="rId8" Type="http://schemas.openxmlformats.org/officeDocument/2006/relationships/hyperlink" Target="https://app.magicschool.ai/tools/youtub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1.png"/><Relationship Id="rId4" Type="http://schemas.openxmlformats.org/officeDocument/2006/relationships/image" Target="../media/image48.png"/><Relationship Id="rId11" Type="http://schemas.openxmlformats.org/officeDocument/2006/relationships/image" Target="../media/image49.png"/><Relationship Id="rId10" Type="http://schemas.openxmlformats.org/officeDocument/2006/relationships/hyperlink" Target="https://support.google.com/youtube/answer/57793?hl=en&amp;co=GENIE.Platform%3DDesktop" TargetMode="External"/><Relationship Id="rId9"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hyperlink" Target="https://support.google.com/youtube/answer/57792?hl=en&amp;co=GENIE.Platform%3DDesktop" TargetMode="External"/><Relationship Id="rId7" Type="http://schemas.openxmlformats.org/officeDocument/2006/relationships/image" Target="../media/image41.png"/><Relationship Id="rId8" Type="http://schemas.openxmlformats.org/officeDocument/2006/relationships/hyperlink" Target="https://support.google.com/youtube/answer/4541577?hl=en&amp;co=GENIE.Platform%3DDeskto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teachflix.org" TargetMode="External"/><Relationship Id="rId4" Type="http://schemas.openxmlformats.org/officeDocument/2006/relationships/hyperlink" Target="http://ditchthattextbook.com" TargetMode="External"/><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20" Type="http://schemas.openxmlformats.org/officeDocument/2006/relationships/hyperlink" Target="https://www.youtube.com/natgeokidsplaylists" TargetMode="External"/><Relationship Id="rId22" Type="http://schemas.openxmlformats.org/officeDocument/2006/relationships/image" Target="../media/image60.png"/><Relationship Id="rId21" Type="http://schemas.openxmlformats.org/officeDocument/2006/relationships/hyperlink" Target="https://www.youtube.com/c/codeorg" TargetMode="External"/><Relationship Id="rId24" Type="http://schemas.openxmlformats.org/officeDocument/2006/relationships/hyperlink" Target="https://www.youtube.com/channel/UC3R-xanNgtoa8b7gpVexVlA" TargetMode="External"/><Relationship Id="rId23" Type="http://schemas.openxmlformats.org/officeDocument/2006/relationships/hyperlink" Target="https://www.youtube.com/channel/UC3R-xanNgtoa8b7gpVexVlA"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1.png"/><Relationship Id="rId4" Type="http://schemas.openxmlformats.org/officeDocument/2006/relationships/hyperlink" Target="https://www.youtube.com/c/crashcourse" TargetMode="External"/><Relationship Id="rId9" Type="http://schemas.openxmlformats.org/officeDocument/2006/relationships/image" Target="../media/image53.png"/><Relationship Id="rId26" Type="http://schemas.openxmlformats.org/officeDocument/2006/relationships/hyperlink" Target="https://www.youtube.com/user/khanacademy/videos" TargetMode="External"/><Relationship Id="rId25" Type="http://schemas.openxmlformats.org/officeDocument/2006/relationships/image" Target="../media/image65.png"/><Relationship Id="rId28" Type="http://schemas.openxmlformats.org/officeDocument/2006/relationships/hyperlink" Target="https://www.youtube.com/c/PBSKIDS/featured" TargetMode="External"/><Relationship Id="rId27" Type="http://schemas.openxmlformats.org/officeDocument/2006/relationships/image" Target="../media/image59.png"/><Relationship Id="rId5" Type="http://schemas.openxmlformats.org/officeDocument/2006/relationships/image" Target="../media/image47.png"/><Relationship Id="rId6" Type="http://schemas.openxmlformats.org/officeDocument/2006/relationships/hyperlink" Target="https://www.youtube.com/c/crashcoursekids" TargetMode="External"/><Relationship Id="rId29" Type="http://schemas.openxmlformats.org/officeDocument/2006/relationships/hyperlink" Target="https://www.youtube.com/c/PBSKIDS/featured" TargetMode="External"/><Relationship Id="rId7" Type="http://schemas.openxmlformats.org/officeDocument/2006/relationships/image" Target="../media/image50.png"/><Relationship Id="rId8" Type="http://schemas.openxmlformats.org/officeDocument/2006/relationships/hyperlink" Target="https://www.youtube.com/c/AmoebaSisters" TargetMode="External"/><Relationship Id="rId31" Type="http://schemas.openxmlformats.org/officeDocument/2006/relationships/hyperlink" Target="https://www.amazon.com/dp/1951600207/ref=as_li_ss_tl?dchild=1&amp;keywords=tech+like+a+pirate+matt+miller&amp;qid=1587618336&amp;sr=8-1&amp;linkCode=sl1&amp;tag=ditthatex-20&amp;linkId=a6290087d6cb6517189515786a2aeb70&amp;language=en_US" TargetMode="External"/><Relationship Id="rId30" Type="http://schemas.openxmlformats.org/officeDocument/2006/relationships/image" Target="../media/image64.png"/><Relationship Id="rId11" Type="http://schemas.openxmlformats.org/officeDocument/2006/relationships/image" Target="../media/image46.png"/><Relationship Id="rId33" Type="http://schemas.openxmlformats.org/officeDocument/2006/relationships/hyperlink" Target="https://www.amazon.com/dp/1951600207/ref=as_li_ss_tl?dchild=1&amp;keywords=tech+like+a+pirate+matt+miller&amp;qid=1587618336&amp;sr=8-1&amp;linkCode=sl1&amp;tag=ditthatex-20&amp;linkId=a6290087d6cb6517189515786a2aeb70&amp;language=en_US" TargetMode="External"/><Relationship Id="rId10" Type="http://schemas.openxmlformats.org/officeDocument/2006/relationships/hyperlink" Target="https://www.youtube.com/teded" TargetMode="External"/><Relationship Id="rId32" Type="http://schemas.openxmlformats.org/officeDocument/2006/relationships/image" Target="../media/image61.png"/><Relationship Id="rId13" Type="http://schemas.openxmlformats.org/officeDocument/2006/relationships/image" Target="../media/image55.png"/><Relationship Id="rId12" Type="http://schemas.openxmlformats.org/officeDocument/2006/relationships/hyperlink" Target="https://www.youtube.com/c/googleartsculture" TargetMode="External"/><Relationship Id="rId34" Type="http://schemas.openxmlformats.org/officeDocument/2006/relationships/hyperlink" Target="https://www.amazon.com/dp/1951600207/ref=as_li_ss_tl?dchild=1&amp;keywords=tech+like+a+pirate+matt+miller&amp;qid=1587618336&amp;sr=8-1&amp;linkCode=sl1&amp;tag=ditthatex-20&amp;linkId=a6290087d6cb6517189515786a2aeb70&amp;language=en_US" TargetMode="External"/><Relationship Id="rId15" Type="http://schemas.openxmlformats.org/officeDocument/2006/relationships/image" Target="../media/image54.png"/><Relationship Id="rId14" Type="http://schemas.openxmlformats.org/officeDocument/2006/relationships/hyperlink" Target="https://www.youtube.com/c/StorylineOnlineSAF" TargetMode="External"/><Relationship Id="rId17" Type="http://schemas.openxmlformats.org/officeDocument/2006/relationships/image" Target="../media/image56.png"/><Relationship Id="rId16" Type="http://schemas.openxmlformats.org/officeDocument/2006/relationships/hyperlink" Target="https://www.youtube.com/c/scishowkids" TargetMode="External"/><Relationship Id="rId19" Type="http://schemas.openxmlformats.org/officeDocument/2006/relationships/image" Target="../media/image62.png"/><Relationship Id="rId18" Type="http://schemas.openxmlformats.org/officeDocument/2006/relationships/hyperlink" Target="https://www.youtube.com/natgeokidsplaylis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hyperlink" Target="https://ditchthattextbook.com/infographic/yelp-review-template/" TargetMode="External"/><Relationship Id="rId5" Type="http://schemas.openxmlformats.org/officeDocument/2006/relationships/hyperlink" Target="https://ditchthattextbook.com/infographic/airbnb-template/" TargetMode="External"/><Relationship Id="rId6" Type="http://schemas.openxmlformats.org/officeDocument/2006/relationships/image" Target="../media/image4.png"/><Relationship Id="rId7" Type="http://schemas.openxmlformats.org/officeDocument/2006/relationships/hyperlink" Target="https://ditchthattextbook.com/infographic/social-media-reply-template/" TargetMode="External"/><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8.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3"/>
          <p:cNvSpPr txBox="1"/>
          <p:nvPr/>
        </p:nvSpPr>
        <p:spPr>
          <a:xfrm>
            <a:off x="348450" y="2366675"/>
            <a:ext cx="7075500" cy="1862400"/>
          </a:xfrm>
          <a:prstGeom prst="rect">
            <a:avLst/>
          </a:prstGeom>
          <a:noFill/>
          <a:ln>
            <a:noFill/>
          </a:ln>
          <a:effectLst>
            <a:outerShdw blurRad="57150" rotWithShape="0" algn="bl" dir="1980000" dist="114300">
              <a:srgbClr val="F3F3F3">
                <a:alpha val="47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0900">
                <a:solidFill>
                  <a:schemeClr val="lt1"/>
                </a:solidFill>
                <a:latin typeface="Poppins"/>
                <a:ea typeface="Poppins"/>
                <a:cs typeface="Poppins"/>
                <a:sym typeface="Poppins"/>
              </a:rPr>
              <a:t>Teaching</a:t>
            </a:r>
            <a:endParaRPr sz="7600">
              <a:solidFill>
                <a:schemeClr val="lt1"/>
              </a:solidFill>
              <a:latin typeface="Poppins"/>
              <a:ea typeface="Poppins"/>
              <a:cs typeface="Poppins"/>
              <a:sym typeface="Poppins"/>
            </a:endParaRPr>
          </a:p>
        </p:txBody>
      </p:sp>
      <p:sp>
        <p:nvSpPr>
          <p:cNvPr id="55" name="Google Shape;55;p13"/>
          <p:cNvSpPr txBox="1"/>
          <p:nvPr/>
        </p:nvSpPr>
        <p:spPr>
          <a:xfrm>
            <a:off x="2086500" y="3982775"/>
            <a:ext cx="3599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6000">
                <a:solidFill>
                  <a:schemeClr val="lt1"/>
                </a:solidFill>
                <a:latin typeface="Poppins"/>
                <a:ea typeface="Poppins"/>
                <a:cs typeface="Poppins"/>
                <a:sym typeface="Poppins"/>
              </a:rPr>
              <a:t>with</a:t>
            </a:r>
            <a:endParaRPr/>
          </a:p>
        </p:txBody>
      </p:sp>
      <p:pic>
        <p:nvPicPr>
          <p:cNvPr id="56" name="Google Shape;56;p13"/>
          <p:cNvPicPr preferRelativeResize="0"/>
          <p:nvPr/>
        </p:nvPicPr>
        <p:blipFill>
          <a:blip r:embed="rId3">
            <a:alphaModFix/>
          </a:blip>
          <a:stretch>
            <a:fillRect/>
          </a:stretch>
        </p:blipFill>
        <p:spPr>
          <a:xfrm>
            <a:off x="152400" y="5023025"/>
            <a:ext cx="7467602" cy="2078954"/>
          </a:xfrm>
          <a:prstGeom prst="rect">
            <a:avLst/>
          </a:prstGeom>
          <a:noFill/>
          <a:ln>
            <a:noFill/>
          </a:ln>
        </p:spPr>
      </p:pic>
      <p:pic>
        <p:nvPicPr>
          <p:cNvPr id="57" name="Google Shape;57;p13"/>
          <p:cNvPicPr preferRelativeResize="0"/>
          <p:nvPr/>
        </p:nvPicPr>
        <p:blipFill>
          <a:blip r:embed="rId4">
            <a:alphaModFix/>
          </a:blip>
          <a:stretch>
            <a:fillRect/>
          </a:stretch>
        </p:blipFill>
        <p:spPr>
          <a:xfrm>
            <a:off x="4439955" y="9340065"/>
            <a:ext cx="2467350" cy="689200"/>
          </a:xfrm>
          <a:prstGeom prst="rect">
            <a:avLst/>
          </a:prstGeom>
          <a:noFill/>
          <a:ln>
            <a:noFill/>
          </a:ln>
        </p:spPr>
      </p:pic>
      <p:sp>
        <p:nvSpPr>
          <p:cNvPr id="58" name="Google Shape;58;p13"/>
          <p:cNvSpPr txBox="1"/>
          <p:nvPr/>
        </p:nvSpPr>
        <p:spPr>
          <a:xfrm>
            <a:off x="840550" y="9314300"/>
            <a:ext cx="35994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rgbClr val="FF0000"/>
                </a:solidFill>
                <a:latin typeface="Poppins"/>
                <a:ea typeface="Poppins"/>
                <a:cs typeface="Poppins"/>
                <a:sym typeface="Poppins"/>
              </a:rPr>
              <a:t>A guide from</a:t>
            </a:r>
            <a:endParaRPr sz="4000">
              <a:solidFill>
                <a:srgbClr val="FF0000"/>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1871400" y="593625"/>
            <a:ext cx="5416949" cy="85417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Quiz Maker</a:t>
            </a:r>
          </a:p>
        </p:txBody>
      </p:sp>
      <p:sp>
        <p:nvSpPr>
          <p:cNvPr id="174" name="Google Shape;174;p22"/>
          <p:cNvSpPr/>
          <p:nvPr/>
        </p:nvSpPr>
        <p:spPr>
          <a:xfrm>
            <a:off x="443750" y="2608250"/>
            <a:ext cx="6804300" cy="17352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Write your quiz question below.</a:t>
            </a:r>
            <a:endParaRPr sz="1800">
              <a:latin typeface="Poppins"/>
              <a:ea typeface="Poppins"/>
              <a:cs typeface="Poppins"/>
              <a:sym typeface="Poppins"/>
            </a:endParaRPr>
          </a:p>
        </p:txBody>
      </p:sp>
      <p:sp>
        <p:nvSpPr>
          <p:cNvPr id="175" name="Google Shape;175;p22"/>
          <p:cNvSpPr/>
          <p:nvPr/>
        </p:nvSpPr>
        <p:spPr>
          <a:xfrm>
            <a:off x="484050" y="4629150"/>
            <a:ext cx="6804300" cy="4981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Create your multiple choice answers. Write three incorrect answers and one correct answer.</a:t>
            </a:r>
            <a:endParaRPr sz="1800">
              <a:latin typeface="Poppins"/>
              <a:ea typeface="Poppins"/>
              <a:cs typeface="Poppins"/>
              <a:sym typeface="Poppins"/>
            </a:endParaRPr>
          </a:p>
        </p:txBody>
      </p:sp>
      <p:sp>
        <p:nvSpPr>
          <p:cNvPr id="176" name="Google Shape;176;p22"/>
          <p:cNvSpPr txBox="1"/>
          <p:nvPr/>
        </p:nvSpPr>
        <p:spPr>
          <a:xfrm>
            <a:off x="443725" y="1553125"/>
            <a:ext cx="68043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any TEACHFLIX video then c</a:t>
            </a:r>
            <a:r>
              <a:rPr lang="en">
                <a:latin typeface="Poppins"/>
                <a:ea typeface="Poppins"/>
                <a:cs typeface="Poppins"/>
                <a:sym typeface="Poppins"/>
              </a:rPr>
              <a:t>reate a multiple choice question for the concept we just learned about. You need to have the question along with three incorrect answers and one correct answer. </a:t>
            </a:r>
            <a:r>
              <a:rPr i="1" lang="en">
                <a:latin typeface="Poppins"/>
                <a:ea typeface="Poppins"/>
                <a:cs typeface="Poppins"/>
                <a:sym typeface="Poppins"/>
              </a:rPr>
              <a:t>Teachers: Using the questions the students wrote, create a class Kahoot to play the next day.</a:t>
            </a:r>
            <a:endParaRPr i="1">
              <a:latin typeface="Poppins"/>
              <a:ea typeface="Poppins"/>
              <a:cs typeface="Poppins"/>
              <a:sym typeface="Poppins"/>
            </a:endParaRPr>
          </a:p>
        </p:txBody>
      </p:sp>
      <p:pic>
        <p:nvPicPr>
          <p:cNvPr id="177" name="Google Shape;177;p22"/>
          <p:cNvPicPr preferRelativeResize="0"/>
          <p:nvPr/>
        </p:nvPicPr>
        <p:blipFill>
          <a:blip r:embed="rId3">
            <a:alphaModFix/>
          </a:blip>
          <a:stretch>
            <a:fillRect/>
          </a:stretch>
        </p:blipFill>
        <p:spPr>
          <a:xfrm>
            <a:off x="675000" y="2738275"/>
            <a:ext cx="670875" cy="607900"/>
          </a:xfrm>
          <a:prstGeom prst="rect">
            <a:avLst/>
          </a:prstGeom>
          <a:noFill/>
          <a:ln>
            <a:noFill/>
          </a:ln>
        </p:spPr>
      </p:pic>
      <p:sp>
        <p:nvSpPr>
          <p:cNvPr id="178" name="Google Shape;178;p22"/>
          <p:cNvSpPr/>
          <p:nvPr/>
        </p:nvSpPr>
        <p:spPr>
          <a:xfrm>
            <a:off x="1193475" y="571272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79" name="Google Shape;179;p22"/>
          <p:cNvSpPr/>
          <p:nvPr/>
        </p:nvSpPr>
        <p:spPr>
          <a:xfrm>
            <a:off x="1203000" y="660807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80" name="Google Shape;180;p22"/>
          <p:cNvSpPr/>
          <p:nvPr/>
        </p:nvSpPr>
        <p:spPr>
          <a:xfrm>
            <a:off x="1188713" y="750342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81" name="Google Shape;181;p22"/>
          <p:cNvSpPr/>
          <p:nvPr/>
        </p:nvSpPr>
        <p:spPr>
          <a:xfrm>
            <a:off x="1198238" y="839877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pic>
        <p:nvPicPr>
          <p:cNvPr id="182" name="Google Shape;182;p22"/>
          <p:cNvPicPr preferRelativeResize="0"/>
          <p:nvPr/>
        </p:nvPicPr>
        <p:blipFill>
          <a:blip r:embed="rId4">
            <a:alphaModFix/>
          </a:blip>
          <a:stretch>
            <a:fillRect/>
          </a:stretch>
        </p:blipFill>
        <p:spPr>
          <a:xfrm>
            <a:off x="438150" y="295900"/>
            <a:ext cx="1257225" cy="1257225"/>
          </a:xfrm>
          <a:prstGeom prst="rect">
            <a:avLst/>
          </a:prstGeom>
          <a:noFill/>
          <a:ln>
            <a:noFill/>
          </a:ln>
        </p:spPr>
      </p:pic>
      <p:pic>
        <p:nvPicPr>
          <p:cNvPr id="183" name="Google Shape;183;p22"/>
          <p:cNvPicPr preferRelativeResize="0"/>
          <p:nvPr/>
        </p:nvPicPr>
        <p:blipFill>
          <a:blip r:embed="rId5">
            <a:alphaModFix/>
          </a:blip>
          <a:stretch>
            <a:fillRect/>
          </a:stretch>
        </p:blipFill>
        <p:spPr>
          <a:xfrm>
            <a:off x="541200" y="5862362"/>
            <a:ext cx="572779" cy="512538"/>
          </a:xfrm>
          <a:prstGeom prst="rect">
            <a:avLst/>
          </a:prstGeom>
          <a:noFill/>
          <a:ln>
            <a:noFill/>
          </a:ln>
        </p:spPr>
      </p:pic>
      <p:pic>
        <p:nvPicPr>
          <p:cNvPr id="184" name="Google Shape;184;p22"/>
          <p:cNvPicPr preferRelativeResize="0"/>
          <p:nvPr/>
        </p:nvPicPr>
        <p:blipFill>
          <a:blip r:embed="rId6">
            <a:alphaModFix/>
          </a:blip>
          <a:stretch>
            <a:fillRect/>
          </a:stretch>
        </p:blipFill>
        <p:spPr>
          <a:xfrm>
            <a:off x="560246" y="6738650"/>
            <a:ext cx="572779" cy="512538"/>
          </a:xfrm>
          <a:prstGeom prst="rect">
            <a:avLst/>
          </a:prstGeom>
          <a:noFill/>
          <a:ln>
            <a:noFill/>
          </a:ln>
        </p:spPr>
      </p:pic>
      <p:pic>
        <p:nvPicPr>
          <p:cNvPr id="185" name="Google Shape;185;p22"/>
          <p:cNvPicPr preferRelativeResize="0"/>
          <p:nvPr/>
        </p:nvPicPr>
        <p:blipFill>
          <a:blip r:embed="rId7">
            <a:alphaModFix/>
          </a:blip>
          <a:stretch>
            <a:fillRect/>
          </a:stretch>
        </p:blipFill>
        <p:spPr>
          <a:xfrm>
            <a:off x="522146" y="7672107"/>
            <a:ext cx="572779" cy="512538"/>
          </a:xfrm>
          <a:prstGeom prst="rect">
            <a:avLst/>
          </a:prstGeom>
          <a:noFill/>
          <a:ln>
            <a:noFill/>
          </a:ln>
        </p:spPr>
      </p:pic>
      <p:pic>
        <p:nvPicPr>
          <p:cNvPr id="186" name="Google Shape;186;p22"/>
          <p:cNvPicPr preferRelativeResize="0"/>
          <p:nvPr/>
        </p:nvPicPr>
        <p:blipFill>
          <a:blip r:embed="rId8">
            <a:alphaModFix/>
          </a:blip>
          <a:stretch>
            <a:fillRect/>
          </a:stretch>
        </p:blipFill>
        <p:spPr>
          <a:xfrm>
            <a:off x="579304" y="8529362"/>
            <a:ext cx="572779" cy="5125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a:off x="1595725" y="460275"/>
            <a:ext cx="5824957" cy="105387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Picture Dictionary</a:t>
            </a:r>
          </a:p>
        </p:txBody>
      </p:sp>
      <p:sp>
        <p:nvSpPr>
          <p:cNvPr id="193" name="Google Shape;193;p23"/>
          <p:cNvSpPr/>
          <p:nvPr/>
        </p:nvSpPr>
        <p:spPr>
          <a:xfrm>
            <a:off x="540622" y="2415262"/>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4" name="Google Shape;194;p23"/>
          <p:cNvSpPr txBox="1"/>
          <p:nvPr/>
        </p:nvSpPr>
        <p:spPr>
          <a:xfrm>
            <a:off x="461047" y="1514150"/>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Watch the video and identify key words. Create a sketch or find an image of each word to define it. You can create a bilingual dictionary after watching a world language video by adding the English word along with the picture.</a:t>
            </a:r>
            <a:endParaRPr sz="1300">
              <a:latin typeface="Poppins"/>
              <a:ea typeface="Poppins"/>
              <a:cs typeface="Poppins"/>
              <a:sym typeface="Poppins"/>
            </a:endParaRPr>
          </a:p>
        </p:txBody>
      </p:sp>
      <p:sp>
        <p:nvSpPr>
          <p:cNvPr id="195" name="Google Shape;195;p23"/>
          <p:cNvSpPr/>
          <p:nvPr/>
        </p:nvSpPr>
        <p:spPr>
          <a:xfrm>
            <a:off x="4209094" y="2415262"/>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6" name="Google Shape;196;p23"/>
          <p:cNvSpPr/>
          <p:nvPr/>
        </p:nvSpPr>
        <p:spPr>
          <a:xfrm>
            <a:off x="516581" y="4936749"/>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7" name="Google Shape;197;p23"/>
          <p:cNvSpPr/>
          <p:nvPr/>
        </p:nvSpPr>
        <p:spPr>
          <a:xfrm>
            <a:off x="4185053" y="4936749"/>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8" name="Google Shape;198;p23"/>
          <p:cNvSpPr/>
          <p:nvPr/>
        </p:nvSpPr>
        <p:spPr>
          <a:xfrm>
            <a:off x="552645" y="7429301"/>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9" name="Google Shape;199;p23"/>
          <p:cNvSpPr/>
          <p:nvPr/>
        </p:nvSpPr>
        <p:spPr>
          <a:xfrm>
            <a:off x="4169570" y="7429301"/>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pic>
        <p:nvPicPr>
          <p:cNvPr id="200" name="Google Shape;200;p23"/>
          <p:cNvPicPr preferRelativeResize="0"/>
          <p:nvPr/>
        </p:nvPicPr>
        <p:blipFill>
          <a:blip r:embed="rId3">
            <a:alphaModFix/>
          </a:blip>
          <a:stretch>
            <a:fillRect/>
          </a:stretch>
        </p:blipFill>
        <p:spPr>
          <a:xfrm>
            <a:off x="295850" y="275675"/>
            <a:ext cx="1299875" cy="1299875"/>
          </a:xfrm>
          <a:prstGeom prst="rect">
            <a:avLst/>
          </a:prstGeom>
          <a:noFill/>
          <a:ln>
            <a:noFill/>
          </a:ln>
        </p:spPr>
      </p:pic>
      <p:sp>
        <p:nvSpPr>
          <p:cNvPr id="201" name="Google Shape;201;p23"/>
          <p:cNvSpPr txBox="1"/>
          <p:nvPr/>
        </p:nvSpPr>
        <p:spPr>
          <a:xfrm>
            <a:off x="707403" y="3964791"/>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2" name="Google Shape;202;p23"/>
          <p:cNvSpPr txBox="1"/>
          <p:nvPr/>
        </p:nvSpPr>
        <p:spPr>
          <a:xfrm>
            <a:off x="4392803" y="3964791"/>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3" name="Google Shape;203;p23"/>
          <p:cNvSpPr txBox="1"/>
          <p:nvPr/>
        </p:nvSpPr>
        <p:spPr>
          <a:xfrm>
            <a:off x="736203" y="650851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4" name="Google Shape;204;p23"/>
          <p:cNvSpPr txBox="1"/>
          <p:nvPr/>
        </p:nvSpPr>
        <p:spPr>
          <a:xfrm>
            <a:off x="4421603" y="650851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5" name="Google Shape;205;p23"/>
          <p:cNvSpPr txBox="1"/>
          <p:nvPr/>
        </p:nvSpPr>
        <p:spPr>
          <a:xfrm>
            <a:off x="762753" y="892116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6" name="Google Shape;206;p23"/>
          <p:cNvSpPr txBox="1"/>
          <p:nvPr/>
        </p:nvSpPr>
        <p:spPr>
          <a:xfrm>
            <a:off x="4448153" y="892116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4"/>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p:nvPr/>
        </p:nvSpPr>
        <p:spPr>
          <a:xfrm>
            <a:off x="1771650" y="517425"/>
            <a:ext cx="5600702" cy="87322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Hexagonal Thinking</a:t>
            </a:r>
          </a:p>
        </p:txBody>
      </p:sp>
      <p:sp>
        <p:nvSpPr>
          <p:cNvPr id="213" name="Google Shape;213;p24"/>
          <p:cNvSpPr txBox="1"/>
          <p:nvPr/>
        </p:nvSpPr>
        <p:spPr>
          <a:xfrm>
            <a:off x="2609850" y="1515025"/>
            <a:ext cx="2471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While watching the video identify 5 key terms or phrases and write each one down inside a hexagon.</a:t>
            </a:r>
            <a:endParaRPr sz="1200">
              <a:latin typeface="Poppins"/>
              <a:ea typeface="Poppins"/>
              <a:cs typeface="Poppins"/>
              <a:sym typeface="Poppins"/>
            </a:endParaRPr>
          </a:p>
        </p:txBody>
      </p:sp>
      <p:pic>
        <p:nvPicPr>
          <p:cNvPr id="214" name="Google Shape;214;p24"/>
          <p:cNvPicPr preferRelativeResize="0"/>
          <p:nvPr/>
        </p:nvPicPr>
        <p:blipFill>
          <a:blip r:embed="rId3">
            <a:alphaModFix/>
          </a:blip>
          <a:stretch>
            <a:fillRect/>
          </a:stretch>
        </p:blipFill>
        <p:spPr>
          <a:xfrm>
            <a:off x="381000" y="266700"/>
            <a:ext cx="1123950" cy="1123950"/>
          </a:xfrm>
          <a:prstGeom prst="rect">
            <a:avLst/>
          </a:prstGeom>
          <a:noFill/>
          <a:ln>
            <a:noFill/>
          </a:ln>
        </p:spPr>
      </p:pic>
      <p:sp>
        <p:nvSpPr>
          <p:cNvPr id="215" name="Google Shape;215;p24"/>
          <p:cNvSpPr/>
          <p:nvPr/>
        </p:nvSpPr>
        <p:spPr>
          <a:xfrm>
            <a:off x="484050" y="6603033"/>
            <a:ext cx="6804300" cy="3049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lang="en">
                <a:latin typeface="Poppins"/>
                <a:ea typeface="Poppins"/>
                <a:cs typeface="Poppins"/>
                <a:sym typeface="Poppins"/>
              </a:rPr>
              <a:t>Write down your thinking about at least two connections you made.</a:t>
            </a:r>
            <a:endParaRPr>
              <a:latin typeface="Poppins"/>
              <a:ea typeface="Poppins"/>
              <a:cs typeface="Poppins"/>
              <a:sym typeface="Poppins"/>
            </a:endParaRPr>
          </a:p>
        </p:txBody>
      </p:sp>
      <p:sp>
        <p:nvSpPr>
          <p:cNvPr id="216" name="Google Shape;216;p24"/>
          <p:cNvSpPr/>
          <p:nvPr/>
        </p:nvSpPr>
        <p:spPr>
          <a:xfrm>
            <a:off x="285750" y="1562250"/>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 name="Google Shape;217;p24"/>
          <p:cNvSpPr/>
          <p:nvPr/>
        </p:nvSpPr>
        <p:spPr>
          <a:xfrm>
            <a:off x="2637278" y="2747553"/>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4"/>
          <p:cNvSpPr/>
          <p:nvPr/>
        </p:nvSpPr>
        <p:spPr>
          <a:xfrm>
            <a:off x="4959141" y="1575573"/>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 name="Google Shape;219;p24"/>
          <p:cNvSpPr/>
          <p:nvPr/>
        </p:nvSpPr>
        <p:spPr>
          <a:xfrm>
            <a:off x="4990183" y="3886025"/>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4"/>
          <p:cNvSpPr/>
          <p:nvPr/>
        </p:nvSpPr>
        <p:spPr>
          <a:xfrm>
            <a:off x="285750" y="3880100"/>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21" name="Google Shape;221;p24"/>
          <p:cNvCxnSpPr/>
          <p:nvPr/>
        </p:nvCxnSpPr>
        <p:spPr>
          <a:xfrm>
            <a:off x="419100" y="6400800"/>
            <a:ext cx="6991500" cy="0"/>
          </a:xfrm>
          <a:prstGeom prst="straightConnector1">
            <a:avLst/>
          </a:prstGeom>
          <a:noFill/>
          <a:ln cap="flat" cmpd="sng" w="38100">
            <a:solidFill>
              <a:schemeClr val="dk2"/>
            </a:solidFill>
            <a:prstDash val="dash"/>
            <a:round/>
            <a:headEnd len="med" w="med" type="none"/>
            <a:tailEnd len="med" w="med" type="none"/>
          </a:ln>
        </p:spPr>
      </p:cxnSp>
      <p:sp>
        <p:nvSpPr>
          <p:cNvPr id="222" name="Google Shape;222;p24"/>
          <p:cNvSpPr txBox="1"/>
          <p:nvPr/>
        </p:nvSpPr>
        <p:spPr>
          <a:xfrm>
            <a:off x="2637150" y="5019300"/>
            <a:ext cx="24717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After you’re finished cut out your hexagons. With a group combine your hexagons and make connections between terms by placing them next to one another creating a web.</a:t>
            </a:r>
            <a:endParaRPr sz="12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25"/>
          <p:cNvPicPr preferRelativeResize="0"/>
          <p:nvPr/>
        </p:nvPicPr>
        <p:blipFill>
          <a:blip r:embed="rId3">
            <a:alphaModFix/>
          </a:blip>
          <a:stretch>
            <a:fillRect/>
          </a:stretch>
        </p:blipFill>
        <p:spPr>
          <a:xfrm>
            <a:off x="333300" y="2731800"/>
            <a:ext cx="6804199" cy="3827366"/>
          </a:xfrm>
          <a:prstGeom prst="rect">
            <a:avLst/>
          </a:prstGeom>
          <a:noFill/>
          <a:ln>
            <a:noFill/>
          </a:ln>
        </p:spPr>
      </p:pic>
      <p:sp>
        <p:nvSpPr>
          <p:cNvPr id="229" name="Google Shape;229;p25"/>
          <p:cNvSpPr/>
          <p:nvPr/>
        </p:nvSpPr>
        <p:spPr>
          <a:xfrm>
            <a:off x="1790700" y="498375"/>
            <a:ext cx="5486390" cy="91132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YouTube Channel</a:t>
            </a:r>
          </a:p>
        </p:txBody>
      </p:sp>
      <p:sp>
        <p:nvSpPr>
          <p:cNvPr id="230" name="Google Shape;230;p25"/>
          <p:cNvSpPr txBox="1"/>
          <p:nvPr/>
        </p:nvSpPr>
        <p:spPr>
          <a:xfrm>
            <a:off x="361950" y="6648450"/>
            <a:ext cx="6991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How to use this template:</a:t>
            </a:r>
            <a:endParaRPr b="1">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1. Text</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You can change the search, title, views &amp; date, likes &amp; dislikes, originator &amp; subscribers &amp; description, and other video info at the right . Just highlight the text you want to change and start typing. (Note: If you delete all of the text and start typing, you might lose the formatting, like color and boldness.)</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2. Images</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You can change any of the six images at the right, and the originator profile photo. Click the image and click “Replace image” in the menu bar at the top to select a different image.</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3. Video</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Create a horizontal video using a cell phone/tablet with a camera app or Flipgrid.  Upload the video to Google Drive and insert it in this template.  “Insert” - “Video” - “Google Drive” - highlight your video - “Select”  Center your video in the video box on the template.</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When you’re done …</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This template is intended to be done digitally. Do all of the work in edit mode. There’s no need to hit the “Present” button. </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This template was made by Ditch That Textbook, a resource for creative teaching ideas for teachers. Find more FREE templates like this at </a:t>
            </a:r>
            <a:r>
              <a:rPr lang="en" sz="800" u="sng">
                <a:solidFill>
                  <a:srgbClr val="0097A7"/>
                </a:solidFill>
                <a:latin typeface="Open Sans"/>
                <a:ea typeface="Open Sans"/>
                <a:cs typeface="Open Sans"/>
                <a:sym typeface="Open Sans"/>
                <a:hlinkClick r:id="rId4">
                  <a:extLst>
                    <a:ext uri="{A12FA001-AC4F-418D-AE19-62706E023703}">
                      <ahyp:hlinkClr val="tx"/>
                    </a:ext>
                  </a:extLst>
                </a:hlinkClick>
              </a:rPr>
              <a:t>DitchThatTextbook.com/templates</a:t>
            </a:r>
            <a:r>
              <a:rPr lang="en" sz="800">
                <a:latin typeface="Open Sans"/>
                <a:ea typeface="Open Sans"/>
                <a:cs typeface="Open Sans"/>
                <a:sym typeface="Open Sans"/>
              </a:rPr>
              <a:t>. </a:t>
            </a:r>
            <a:endParaRPr/>
          </a:p>
        </p:txBody>
      </p:sp>
      <p:pic>
        <p:nvPicPr>
          <p:cNvPr id="231" name="Google Shape;231;p25"/>
          <p:cNvPicPr preferRelativeResize="0"/>
          <p:nvPr/>
        </p:nvPicPr>
        <p:blipFill>
          <a:blip r:embed="rId5">
            <a:alphaModFix/>
          </a:blip>
          <a:stretch>
            <a:fillRect/>
          </a:stretch>
        </p:blipFill>
        <p:spPr>
          <a:xfrm>
            <a:off x="126600" y="135463"/>
            <a:ext cx="1637150" cy="1637150"/>
          </a:xfrm>
          <a:prstGeom prst="rect">
            <a:avLst/>
          </a:prstGeom>
          <a:noFill/>
          <a:ln>
            <a:noFill/>
          </a:ln>
        </p:spPr>
      </p:pic>
      <p:sp>
        <p:nvSpPr>
          <p:cNvPr id="232" name="Google Shape;232;p25"/>
          <p:cNvSpPr txBox="1"/>
          <p:nvPr/>
        </p:nvSpPr>
        <p:spPr>
          <a:xfrm>
            <a:off x="409497" y="1501950"/>
            <a:ext cx="69534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Have students create their own YouTube Channel page. They can create and upload their own video and suggest real or fictional related videos. </a:t>
            </a:r>
            <a:r>
              <a:rPr i="1" lang="en" sz="1300">
                <a:latin typeface="Poppins"/>
                <a:ea typeface="Poppins"/>
                <a:cs typeface="Poppins"/>
                <a:sym typeface="Poppins"/>
              </a:rPr>
              <a:t>Open this template in </a:t>
            </a:r>
            <a:r>
              <a:rPr i="1" lang="en" sz="1300" u="sng">
                <a:solidFill>
                  <a:srgbClr val="FF0000"/>
                </a:solidFill>
                <a:latin typeface="Poppins"/>
                <a:ea typeface="Poppins"/>
                <a:cs typeface="Poppins"/>
                <a:sym typeface="Poppins"/>
                <a:hlinkClick r:id="rId6">
                  <a:extLst>
                    <a:ext uri="{A12FA001-AC4F-418D-AE19-62706E023703}">
                      <ahyp:hlinkClr val="tx"/>
                    </a:ext>
                  </a:extLst>
                </a:hlinkClick>
              </a:rPr>
              <a:t>Google Slides</a:t>
            </a:r>
            <a:r>
              <a:rPr i="1" lang="en" sz="1300">
                <a:latin typeface="Poppins"/>
                <a:ea typeface="Poppins"/>
                <a:cs typeface="Poppins"/>
                <a:sym typeface="Poppins"/>
              </a:rPr>
              <a:t> or </a:t>
            </a:r>
            <a:r>
              <a:rPr i="1" lang="en" sz="1300" u="sng">
                <a:solidFill>
                  <a:srgbClr val="FF0000"/>
                </a:solidFill>
                <a:latin typeface="Poppins"/>
                <a:ea typeface="Poppins"/>
                <a:cs typeface="Poppins"/>
                <a:sym typeface="Poppins"/>
                <a:hlinkClick r:id="rId7">
                  <a:extLst>
                    <a:ext uri="{A12FA001-AC4F-418D-AE19-62706E023703}">
                      <ahyp:hlinkClr val="tx"/>
                    </a:ext>
                  </a:extLst>
                </a:hlinkClick>
              </a:rPr>
              <a:t>PowerPoint</a:t>
            </a:r>
            <a:r>
              <a:rPr i="1" lang="en" sz="1300">
                <a:latin typeface="Poppins"/>
                <a:ea typeface="Poppins"/>
                <a:cs typeface="Poppins"/>
                <a:sym typeface="Poppins"/>
              </a:rPr>
              <a:t> and create a copy for your class. The directions below are also embedded in the template.</a:t>
            </a:r>
            <a:endParaRPr i="1" sz="1300">
              <a:latin typeface="Poppins"/>
              <a:ea typeface="Poppins"/>
              <a:cs typeface="Poppins"/>
              <a:sym typeface="Poppins"/>
            </a:endParaRPr>
          </a:p>
        </p:txBody>
      </p:sp>
      <p:pic>
        <p:nvPicPr>
          <p:cNvPr id="233" name="Google Shape;233;p25"/>
          <p:cNvPicPr preferRelativeResize="0"/>
          <p:nvPr/>
        </p:nvPicPr>
        <p:blipFill>
          <a:blip r:embed="rId8">
            <a:alphaModFix/>
          </a:blip>
          <a:stretch>
            <a:fillRect/>
          </a:stretch>
        </p:blipFill>
        <p:spPr>
          <a:xfrm>
            <a:off x="5377380" y="2844845"/>
            <a:ext cx="577800" cy="385800"/>
          </a:xfrm>
          <a:prstGeom prst="rect">
            <a:avLst/>
          </a:prstGeom>
          <a:noFill/>
          <a:ln cap="flat" cmpd="sng" w="38100">
            <a:solidFill>
              <a:srgbClr val="D9D9D9"/>
            </a:solidFill>
            <a:prstDash val="solid"/>
            <a:round/>
            <a:headEnd len="sm" w="sm" type="none"/>
            <a:tailEnd len="sm" w="sm" type="none"/>
          </a:ln>
        </p:spPr>
      </p:pic>
      <p:sp>
        <p:nvSpPr>
          <p:cNvPr id="234" name="Google Shape;234;p25"/>
          <p:cNvSpPr txBox="1"/>
          <p:nvPr/>
        </p:nvSpPr>
        <p:spPr>
          <a:xfrm>
            <a:off x="870510" y="5929871"/>
            <a:ext cx="4176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Originator</a:t>
            </a:r>
            <a:endParaRPr b="1" sz="800"/>
          </a:p>
          <a:p>
            <a:pPr indent="0" lvl="0" marL="0" rtl="0" algn="l">
              <a:spcBef>
                <a:spcPts val="0"/>
              </a:spcBef>
              <a:spcAft>
                <a:spcPts val="0"/>
              </a:spcAft>
              <a:buNone/>
            </a:pPr>
            <a:r>
              <a:rPr lang="en" sz="600"/>
              <a:t>123 subscribers</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lang="en" sz="700"/>
              <a:t>Description of your video…</a:t>
            </a:r>
            <a:endParaRPr sz="700"/>
          </a:p>
        </p:txBody>
      </p:sp>
      <p:sp>
        <p:nvSpPr>
          <p:cNvPr id="235" name="Google Shape;235;p25"/>
          <p:cNvSpPr txBox="1"/>
          <p:nvPr/>
        </p:nvSpPr>
        <p:spPr>
          <a:xfrm>
            <a:off x="3134904" y="5687100"/>
            <a:ext cx="385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256</a:t>
            </a:r>
            <a:endParaRPr sz="600"/>
          </a:p>
        </p:txBody>
      </p:sp>
      <p:sp>
        <p:nvSpPr>
          <p:cNvPr id="236" name="Google Shape;236;p25"/>
          <p:cNvSpPr txBox="1"/>
          <p:nvPr/>
        </p:nvSpPr>
        <p:spPr>
          <a:xfrm>
            <a:off x="3443900" y="5686824"/>
            <a:ext cx="2787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2</a:t>
            </a:r>
            <a:endParaRPr sz="600"/>
          </a:p>
        </p:txBody>
      </p:sp>
      <p:sp>
        <p:nvSpPr>
          <p:cNvPr id="237" name="Google Shape;237;p25"/>
          <p:cNvSpPr txBox="1"/>
          <p:nvPr/>
        </p:nvSpPr>
        <p:spPr>
          <a:xfrm>
            <a:off x="5991631" y="2748650"/>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38" name="Google Shape;238;p25"/>
          <p:cNvSpPr txBox="1"/>
          <p:nvPr/>
        </p:nvSpPr>
        <p:spPr>
          <a:xfrm>
            <a:off x="5991631" y="3355335"/>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39" name="Google Shape;239;p25"/>
          <p:cNvSpPr txBox="1"/>
          <p:nvPr/>
        </p:nvSpPr>
        <p:spPr>
          <a:xfrm>
            <a:off x="5991631" y="3962020"/>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0" name="Google Shape;240;p25"/>
          <p:cNvSpPr txBox="1"/>
          <p:nvPr/>
        </p:nvSpPr>
        <p:spPr>
          <a:xfrm>
            <a:off x="5991631" y="4568705"/>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1" name="Google Shape;241;p25"/>
          <p:cNvSpPr txBox="1"/>
          <p:nvPr/>
        </p:nvSpPr>
        <p:spPr>
          <a:xfrm>
            <a:off x="5991631" y="5175390"/>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2" name="Google Shape;242;p25"/>
          <p:cNvSpPr txBox="1"/>
          <p:nvPr/>
        </p:nvSpPr>
        <p:spPr>
          <a:xfrm>
            <a:off x="5991631" y="5782075"/>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3" name="Google Shape;243;p25"/>
          <p:cNvSpPr txBox="1"/>
          <p:nvPr/>
        </p:nvSpPr>
        <p:spPr>
          <a:xfrm>
            <a:off x="2718059" y="2489850"/>
            <a:ext cx="2111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99999"/>
                </a:solidFill>
              </a:rPr>
              <a:t>Search</a:t>
            </a:r>
            <a:endParaRPr sz="800">
              <a:solidFill>
                <a:srgbClr val="999999"/>
              </a:solidFill>
            </a:endParaRPr>
          </a:p>
        </p:txBody>
      </p:sp>
      <p:sp>
        <p:nvSpPr>
          <p:cNvPr id="244" name="Google Shape;244;p25"/>
          <p:cNvSpPr txBox="1"/>
          <p:nvPr/>
        </p:nvSpPr>
        <p:spPr>
          <a:xfrm>
            <a:off x="552375" y="5579250"/>
            <a:ext cx="466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Title of Your Video</a:t>
            </a:r>
            <a:endParaRPr b="1" sz="800"/>
          </a:p>
          <a:p>
            <a:pPr indent="0" lvl="0" marL="0" rtl="0" algn="l">
              <a:spcBef>
                <a:spcPts val="0"/>
              </a:spcBef>
              <a:spcAft>
                <a:spcPts val="0"/>
              </a:spcAft>
              <a:buNone/>
            </a:pPr>
            <a:r>
              <a:t/>
            </a:r>
            <a:endParaRPr sz="600"/>
          </a:p>
          <a:p>
            <a:pPr indent="0" lvl="0" marL="0" rtl="0" algn="l">
              <a:spcBef>
                <a:spcPts val="0"/>
              </a:spcBef>
              <a:spcAft>
                <a:spcPts val="0"/>
              </a:spcAft>
              <a:buNone/>
            </a:pPr>
            <a:r>
              <a:rPr lang="en" sz="600">
                <a:solidFill>
                  <a:srgbClr val="595959"/>
                </a:solidFill>
              </a:rPr>
              <a:t>1,234 views - May 9, 2022</a:t>
            </a:r>
            <a:endParaRPr sz="700">
              <a:solidFill>
                <a:srgbClr val="595959"/>
              </a:solidFill>
            </a:endParaRPr>
          </a:p>
        </p:txBody>
      </p:sp>
      <p:pic>
        <p:nvPicPr>
          <p:cNvPr id="245" name="Google Shape;245;p25"/>
          <p:cNvPicPr preferRelativeResize="0"/>
          <p:nvPr/>
        </p:nvPicPr>
        <p:blipFill>
          <a:blip r:embed="rId8">
            <a:alphaModFix/>
          </a:blip>
          <a:stretch>
            <a:fillRect/>
          </a:stretch>
        </p:blipFill>
        <p:spPr>
          <a:xfrm>
            <a:off x="5377380" y="3451530"/>
            <a:ext cx="577800" cy="385800"/>
          </a:xfrm>
          <a:prstGeom prst="rect">
            <a:avLst/>
          </a:prstGeom>
          <a:noFill/>
          <a:ln cap="flat" cmpd="sng" w="38100">
            <a:solidFill>
              <a:srgbClr val="D9D9D9"/>
            </a:solidFill>
            <a:prstDash val="solid"/>
            <a:round/>
            <a:headEnd len="sm" w="sm" type="none"/>
            <a:tailEnd len="sm" w="sm" type="none"/>
          </a:ln>
        </p:spPr>
      </p:pic>
      <p:pic>
        <p:nvPicPr>
          <p:cNvPr id="246" name="Google Shape;246;p25"/>
          <p:cNvPicPr preferRelativeResize="0"/>
          <p:nvPr/>
        </p:nvPicPr>
        <p:blipFill>
          <a:blip r:embed="rId8">
            <a:alphaModFix/>
          </a:blip>
          <a:stretch>
            <a:fillRect/>
          </a:stretch>
        </p:blipFill>
        <p:spPr>
          <a:xfrm>
            <a:off x="5377380" y="4058215"/>
            <a:ext cx="577800" cy="385800"/>
          </a:xfrm>
          <a:prstGeom prst="rect">
            <a:avLst/>
          </a:prstGeom>
          <a:noFill/>
          <a:ln cap="flat" cmpd="sng" w="38100">
            <a:solidFill>
              <a:srgbClr val="D9D9D9"/>
            </a:solidFill>
            <a:prstDash val="solid"/>
            <a:round/>
            <a:headEnd len="sm" w="sm" type="none"/>
            <a:tailEnd len="sm" w="sm" type="none"/>
          </a:ln>
        </p:spPr>
      </p:pic>
      <p:pic>
        <p:nvPicPr>
          <p:cNvPr id="247" name="Google Shape;247;p25"/>
          <p:cNvPicPr preferRelativeResize="0"/>
          <p:nvPr/>
        </p:nvPicPr>
        <p:blipFill>
          <a:blip r:embed="rId8">
            <a:alphaModFix/>
          </a:blip>
          <a:stretch>
            <a:fillRect/>
          </a:stretch>
        </p:blipFill>
        <p:spPr>
          <a:xfrm>
            <a:off x="5377380" y="4664901"/>
            <a:ext cx="577800" cy="385800"/>
          </a:xfrm>
          <a:prstGeom prst="rect">
            <a:avLst/>
          </a:prstGeom>
          <a:noFill/>
          <a:ln cap="flat" cmpd="sng" w="38100">
            <a:solidFill>
              <a:srgbClr val="D9D9D9"/>
            </a:solidFill>
            <a:prstDash val="solid"/>
            <a:round/>
            <a:headEnd len="sm" w="sm" type="none"/>
            <a:tailEnd len="sm" w="sm" type="none"/>
          </a:ln>
        </p:spPr>
      </p:pic>
      <p:pic>
        <p:nvPicPr>
          <p:cNvPr id="248" name="Google Shape;248;p25"/>
          <p:cNvPicPr preferRelativeResize="0"/>
          <p:nvPr/>
        </p:nvPicPr>
        <p:blipFill>
          <a:blip r:embed="rId8">
            <a:alphaModFix/>
          </a:blip>
          <a:stretch>
            <a:fillRect/>
          </a:stretch>
        </p:blipFill>
        <p:spPr>
          <a:xfrm>
            <a:off x="5377380" y="5271586"/>
            <a:ext cx="577800" cy="385800"/>
          </a:xfrm>
          <a:prstGeom prst="rect">
            <a:avLst/>
          </a:prstGeom>
          <a:noFill/>
          <a:ln cap="flat" cmpd="sng" w="38100">
            <a:solidFill>
              <a:srgbClr val="D9D9D9"/>
            </a:solidFill>
            <a:prstDash val="solid"/>
            <a:round/>
            <a:headEnd len="sm" w="sm" type="none"/>
            <a:tailEnd len="sm" w="sm" type="none"/>
          </a:ln>
        </p:spPr>
      </p:pic>
      <p:pic>
        <p:nvPicPr>
          <p:cNvPr id="249" name="Google Shape;249;p25"/>
          <p:cNvPicPr preferRelativeResize="0"/>
          <p:nvPr/>
        </p:nvPicPr>
        <p:blipFill>
          <a:blip r:embed="rId8">
            <a:alphaModFix/>
          </a:blip>
          <a:stretch>
            <a:fillRect/>
          </a:stretch>
        </p:blipFill>
        <p:spPr>
          <a:xfrm>
            <a:off x="5377380" y="5878271"/>
            <a:ext cx="577800" cy="385800"/>
          </a:xfrm>
          <a:prstGeom prst="rect">
            <a:avLst/>
          </a:prstGeom>
          <a:noFill/>
          <a:ln cap="flat" cmpd="sng" w="38100">
            <a:solidFill>
              <a:srgbClr val="D9D9D9"/>
            </a:solidFill>
            <a:prstDash val="solid"/>
            <a:round/>
            <a:headEnd len="sm" w="sm" type="none"/>
            <a:tailEnd len="sm" w="sm" type="none"/>
          </a:ln>
        </p:spPr>
      </p:pic>
      <p:pic>
        <p:nvPicPr>
          <p:cNvPr id="250" name="Google Shape;250;p25"/>
          <p:cNvPicPr preferRelativeResize="0"/>
          <p:nvPr/>
        </p:nvPicPr>
        <p:blipFill rotWithShape="1">
          <a:blip r:embed="rId9">
            <a:alphaModFix/>
          </a:blip>
          <a:srcRect b="0" l="0" r="0" t="0"/>
          <a:stretch/>
        </p:blipFill>
        <p:spPr>
          <a:xfrm>
            <a:off x="685344" y="6090950"/>
            <a:ext cx="185100" cy="182100"/>
          </a:xfrm>
          <a:prstGeom prst="roundRect">
            <a:avLst>
              <a:gd fmla="val 3742" name="adj"/>
            </a:avLst>
          </a:prstGeom>
          <a:noFill/>
          <a:ln cap="flat" cmpd="sng" w="38100">
            <a:solidFill>
              <a:srgbClr val="595959"/>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
          <p:cNvSpPr/>
          <p:nvPr/>
        </p:nvSpPr>
        <p:spPr>
          <a:xfrm>
            <a:off x="1885950" y="400050"/>
            <a:ext cx="5295905" cy="116252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Storyboard</a:t>
            </a:r>
          </a:p>
        </p:txBody>
      </p:sp>
      <p:pic>
        <p:nvPicPr>
          <p:cNvPr id="257" name="Google Shape;257;p26"/>
          <p:cNvPicPr preferRelativeResize="0"/>
          <p:nvPr/>
        </p:nvPicPr>
        <p:blipFill>
          <a:blip r:embed="rId3">
            <a:alphaModFix/>
          </a:blip>
          <a:stretch>
            <a:fillRect/>
          </a:stretch>
        </p:blipFill>
        <p:spPr>
          <a:xfrm>
            <a:off x="268050" y="2106150"/>
            <a:ext cx="7236301" cy="5591687"/>
          </a:xfrm>
          <a:prstGeom prst="rect">
            <a:avLst/>
          </a:prstGeom>
          <a:noFill/>
          <a:ln>
            <a:noFill/>
          </a:ln>
        </p:spPr>
      </p:pic>
      <p:pic>
        <p:nvPicPr>
          <p:cNvPr id="258" name="Google Shape;258;p26"/>
          <p:cNvPicPr preferRelativeResize="0"/>
          <p:nvPr/>
        </p:nvPicPr>
        <p:blipFill>
          <a:blip r:embed="rId4">
            <a:alphaModFix/>
          </a:blip>
          <a:stretch>
            <a:fillRect/>
          </a:stretch>
        </p:blipFill>
        <p:spPr>
          <a:xfrm>
            <a:off x="6304122" y="2388458"/>
            <a:ext cx="1119069" cy="291659"/>
          </a:xfrm>
          <a:prstGeom prst="rect">
            <a:avLst/>
          </a:prstGeom>
          <a:noFill/>
          <a:ln>
            <a:noFill/>
          </a:ln>
        </p:spPr>
      </p:pic>
      <p:sp>
        <p:nvSpPr>
          <p:cNvPr id="259" name="Google Shape;259;p26"/>
          <p:cNvSpPr txBox="1"/>
          <p:nvPr/>
        </p:nvSpPr>
        <p:spPr>
          <a:xfrm>
            <a:off x="319475" y="2324099"/>
            <a:ext cx="5217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FF0000"/>
                </a:solidFill>
                <a:highlight>
                  <a:srgbClr val="000000"/>
                </a:highlight>
                <a:latin typeface="Roboto Mono"/>
                <a:ea typeface="Roboto Mono"/>
                <a:cs typeface="Roboto Mono"/>
                <a:sym typeface="Roboto Mono"/>
              </a:rPr>
              <a:t>STORYBOARD by Your Name</a:t>
            </a:r>
            <a:endParaRPr b="1" sz="2600">
              <a:solidFill>
                <a:srgbClr val="FF0000"/>
              </a:solidFill>
              <a:highlight>
                <a:srgbClr val="000000"/>
              </a:highlight>
              <a:latin typeface="Roboto Mono"/>
              <a:ea typeface="Roboto Mono"/>
              <a:cs typeface="Roboto Mono"/>
              <a:sym typeface="Roboto Mono"/>
            </a:endParaRPr>
          </a:p>
        </p:txBody>
      </p:sp>
      <p:pic>
        <p:nvPicPr>
          <p:cNvPr id="260" name="Google Shape;260;p26"/>
          <p:cNvPicPr preferRelativeResize="0"/>
          <p:nvPr/>
        </p:nvPicPr>
        <p:blipFill>
          <a:blip r:embed="rId5">
            <a:alphaModFix/>
          </a:blip>
          <a:stretch>
            <a:fillRect/>
          </a:stretch>
        </p:blipFill>
        <p:spPr>
          <a:xfrm>
            <a:off x="5439154" y="5568940"/>
            <a:ext cx="1971000" cy="1337400"/>
          </a:xfrm>
          <a:prstGeom prst="rect">
            <a:avLst/>
          </a:prstGeom>
          <a:noFill/>
          <a:ln cap="flat" cmpd="sng" w="38100">
            <a:solidFill>
              <a:srgbClr val="D9D9D9"/>
            </a:solidFill>
            <a:prstDash val="solid"/>
            <a:round/>
            <a:headEnd len="sm" w="sm" type="none"/>
            <a:tailEnd len="sm" w="sm" type="none"/>
          </a:ln>
        </p:spPr>
      </p:pic>
      <p:pic>
        <p:nvPicPr>
          <p:cNvPr id="261" name="Google Shape;261;p26"/>
          <p:cNvPicPr preferRelativeResize="0"/>
          <p:nvPr/>
        </p:nvPicPr>
        <p:blipFill>
          <a:blip r:embed="rId5">
            <a:alphaModFix/>
          </a:blip>
          <a:stretch>
            <a:fillRect/>
          </a:stretch>
        </p:blipFill>
        <p:spPr>
          <a:xfrm>
            <a:off x="2917743" y="5568940"/>
            <a:ext cx="1971000" cy="1337400"/>
          </a:xfrm>
          <a:prstGeom prst="rect">
            <a:avLst/>
          </a:prstGeom>
          <a:noFill/>
          <a:ln cap="flat" cmpd="sng" w="38100">
            <a:solidFill>
              <a:srgbClr val="D9D9D9"/>
            </a:solidFill>
            <a:prstDash val="solid"/>
            <a:round/>
            <a:headEnd len="sm" w="sm" type="none"/>
            <a:tailEnd len="sm" w="sm" type="none"/>
          </a:ln>
        </p:spPr>
      </p:pic>
      <p:pic>
        <p:nvPicPr>
          <p:cNvPr id="262" name="Google Shape;262;p26"/>
          <p:cNvPicPr preferRelativeResize="0"/>
          <p:nvPr/>
        </p:nvPicPr>
        <p:blipFill>
          <a:blip r:embed="rId5">
            <a:alphaModFix/>
          </a:blip>
          <a:stretch>
            <a:fillRect/>
          </a:stretch>
        </p:blipFill>
        <p:spPr>
          <a:xfrm>
            <a:off x="396332" y="5568940"/>
            <a:ext cx="1971000" cy="1337400"/>
          </a:xfrm>
          <a:prstGeom prst="rect">
            <a:avLst/>
          </a:prstGeom>
          <a:noFill/>
          <a:ln cap="flat" cmpd="sng" w="38100">
            <a:solidFill>
              <a:srgbClr val="D9D9D9"/>
            </a:solidFill>
            <a:prstDash val="solid"/>
            <a:round/>
            <a:headEnd len="sm" w="sm" type="none"/>
            <a:tailEnd len="sm" w="sm" type="none"/>
          </a:ln>
        </p:spPr>
      </p:pic>
      <p:pic>
        <p:nvPicPr>
          <p:cNvPr id="263" name="Google Shape;263;p26"/>
          <p:cNvPicPr preferRelativeResize="0"/>
          <p:nvPr/>
        </p:nvPicPr>
        <p:blipFill>
          <a:blip r:embed="rId5">
            <a:alphaModFix/>
          </a:blip>
          <a:stretch>
            <a:fillRect/>
          </a:stretch>
        </p:blipFill>
        <p:spPr>
          <a:xfrm>
            <a:off x="2917743" y="3040018"/>
            <a:ext cx="1971000" cy="1337400"/>
          </a:xfrm>
          <a:prstGeom prst="rect">
            <a:avLst/>
          </a:prstGeom>
          <a:noFill/>
          <a:ln cap="flat" cmpd="sng" w="38100">
            <a:solidFill>
              <a:srgbClr val="D9D9D9"/>
            </a:solidFill>
            <a:prstDash val="solid"/>
            <a:round/>
            <a:headEnd len="sm" w="sm" type="none"/>
            <a:tailEnd len="sm" w="sm" type="none"/>
          </a:ln>
        </p:spPr>
      </p:pic>
      <p:pic>
        <p:nvPicPr>
          <p:cNvPr id="264" name="Google Shape;264;p26"/>
          <p:cNvPicPr preferRelativeResize="0"/>
          <p:nvPr/>
        </p:nvPicPr>
        <p:blipFill>
          <a:blip r:embed="rId5">
            <a:alphaModFix/>
          </a:blip>
          <a:stretch>
            <a:fillRect/>
          </a:stretch>
        </p:blipFill>
        <p:spPr>
          <a:xfrm>
            <a:off x="396332" y="3018884"/>
            <a:ext cx="1971000" cy="1337400"/>
          </a:xfrm>
          <a:prstGeom prst="rect">
            <a:avLst/>
          </a:prstGeom>
          <a:noFill/>
          <a:ln cap="flat" cmpd="sng" w="38100">
            <a:solidFill>
              <a:srgbClr val="D9D9D9"/>
            </a:solidFill>
            <a:prstDash val="solid"/>
            <a:round/>
            <a:headEnd len="sm" w="sm" type="none"/>
            <a:tailEnd len="sm" w="sm" type="none"/>
          </a:ln>
        </p:spPr>
      </p:pic>
      <p:pic>
        <p:nvPicPr>
          <p:cNvPr id="265" name="Google Shape;265;p26"/>
          <p:cNvPicPr preferRelativeResize="0"/>
          <p:nvPr/>
        </p:nvPicPr>
        <p:blipFill>
          <a:blip r:embed="rId5">
            <a:alphaModFix/>
          </a:blip>
          <a:stretch>
            <a:fillRect/>
          </a:stretch>
        </p:blipFill>
        <p:spPr>
          <a:xfrm>
            <a:off x="5452366" y="3040018"/>
            <a:ext cx="1971000" cy="1337400"/>
          </a:xfrm>
          <a:prstGeom prst="rect">
            <a:avLst/>
          </a:prstGeom>
          <a:noFill/>
          <a:ln cap="flat" cmpd="sng" w="38100">
            <a:solidFill>
              <a:srgbClr val="D9D9D9"/>
            </a:solidFill>
            <a:prstDash val="solid"/>
            <a:round/>
            <a:headEnd len="sm" w="sm" type="none"/>
            <a:tailEnd len="sm" w="sm" type="none"/>
          </a:ln>
        </p:spPr>
      </p:pic>
      <p:sp>
        <p:nvSpPr>
          <p:cNvPr id="266" name="Google Shape;266;p26"/>
          <p:cNvSpPr txBox="1"/>
          <p:nvPr/>
        </p:nvSpPr>
        <p:spPr>
          <a:xfrm>
            <a:off x="403813" y="4467899"/>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67" name="Google Shape;267;p26"/>
          <p:cNvSpPr txBox="1"/>
          <p:nvPr/>
        </p:nvSpPr>
        <p:spPr>
          <a:xfrm>
            <a:off x="2931194" y="4467899"/>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68" name="Google Shape;268;p26"/>
          <p:cNvSpPr txBox="1"/>
          <p:nvPr/>
        </p:nvSpPr>
        <p:spPr>
          <a:xfrm>
            <a:off x="5458575" y="4467899"/>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69" name="Google Shape;269;p26"/>
          <p:cNvSpPr txBox="1"/>
          <p:nvPr/>
        </p:nvSpPr>
        <p:spPr>
          <a:xfrm>
            <a:off x="5458575" y="6992918"/>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70" name="Google Shape;270;p26"/>
          <p:cNvSpPr txBox="1"/>
          <p:nvPr/>
        </p:nvSpPr>
        <p:spPr>
          <a:xfrm>
            <a:off x="2931194" y="6992918"/>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71" name="Google Shape;271;p26"/>
          <p:cNvSpPr txBox="1"/>
          <p:nvPr/>
        </p:nvSpPr>
        <p:spPr>
          <a:xfrm>
            <a:off x="403813" y="6992918"/>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72" name="Google Shape;272;p26"/>
          <p:cNvSpPr txBox="1"/>
          <p:nvPr/>
        </p:nvSpPr>
        <p:spPr>
          <a:xfrm>
            <a:off x="347649" y="2717966"/>
            <a:ext cx="706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Optional Description Line…</a:t>
            </a:r>
            <a:endParaRPr sz="1200"/>
          </a:p>
        </p:txBody>
      </p:sp>
      <p:sp>
        <p:nvSpPr>
          <p:cNvPr id="273" name="Google Shape;273;p26"/>
          <p:cNvSpPr txBox="1"/>
          <p:nvPr/>
        </p:nvSpPr>
        <p:spPr>
          <a:xfrm>
            <a:off x="266700" y="7467600"/>
            <a:ext cx="74295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How to use this template:</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1. Text</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You can change the STORYBOARD title with your name, Description line, and the Story Lines under each image. (Each Storyline can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hold 5 lines of text)  Just highlight the text you want to change and start typing. (Note: If you delete all of the text and start typing, you might lose the formatting, like color and boldness.)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2. Images</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You can change any of the six images. Click the image and click “Replace image” in the menu bar at the top to select a different image.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The TEACHFLIX logo is not in the background, it can be replaced or deleted.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3. How to take a  Screenshot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Try out this web site on how to do a Screenshot with Android, iOS, iPadOS, Windows, Mac, Chrome OS and Linux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u="sng">
                <a:solidFill>
                  <a:schemeClr val="accent5"/>
                </a:solidFill>
                <a:latin typeface="Open Sans"/>
                <a:ea typeface="Open Sans"/>
                <a:cs typeface="Open Sans"/>
                <a:sym typeface="Open Sans"/>
                <a:hlinkClick r:id="rId6">
                  <a:extLst>
                    <a:ext uri="{A12FA001-AC4F-418D-AE19-62706E023703}">
                      <ahyp:hlinkClr val="tx"/>
                    </a:ext>
                  </a:extLst>
                </a:hlinkClick>
              </a:rPr>
              <a:t>https://www.take-a-screenshot.org/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Upload the Screenshot to your Google Drive and “Replace Image” in this template. </a:t>
            </a:r>
            <a:endParaRPr/>
          </a:p>
        </p:txBody>
      </p:sp>
      <p:sp>
        <p:nvSpPr>
          <p:cNvPr id="274" name="Google Shape;274;p26"/>
          <p:cNvSpPr txBox="1"/>
          <p:nvPr/>
        </p:nvSpPr>
        <p:spPr>
          <a:xfrm>
            <a:off x="497147" y="1562563"/>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Have students create a storyboard that summarizes the video. </a:t>
            </a:r>
            <a:r>
              <a:rPr i="1" lang="en" sz="1300">
                <a:latin typeface="Poppins"/>
                <a:ea typeface="Poppins"/>
                <a:cs typeface="Poppins"/>
                <a:sym typeface="Poppins"/>
              </a:rPr>
              <a:t>Open this template in</a:t>
            </a:r>
            <a:r>
              <a:rPr i="1" lang="en" sz="1300">
                <a:solidFill>
                  <a:srgbClr val="FF0000"/>
                </a:solidFill>
                <a:latin typeface="Poppins"/>
                <a:ea typeface="Poppins"/>
                <a:cs typeface="Poppins"/>
                <a:sym typeface="Poppins"/>
              </a:rPr>
              <a:t> </a:t>
            </a:r>
            <a:r>
              <a:rPr i="1" lang="en" sz="1300" u="sng">
                <a:solidFill>
                  <a:srgbClr val="FF0000"/>
                </a:solidFill>
                <a:latin typeface="Poppins"/>
                <a:ea typeface="Poppins"/>
                <a:cs typeface="Poppins"/>
                <a:sym typeface="Poppins"/>
                <a:hlinkClick r:id="rId7">
                  <a:extLst>
                    <a:ext uri="{A12FA001-AC4F-418D-AE19-62706E023703}">
                      <ahyp:hlinkClr val="tx"/>
                    </a:ext>
                  </a:extLst>
                </a:hlinkClick>
              </a:rPr>
              <a:t>Google Slides</a:t>
            </a:r>
            <a:r>
              <a:rPr i="1" lang="en" sz="1300">
                <a:solidFill>
                  <a:srgbClr val="FF0000"/>
                </a:solidFill>
                <a:latin typeface="Poppins"/>
                <a:ea typeface="Poppins"/>
                <a:cs typeface="Poppins"/>
                <a:sym typeface="Poppins"/>
              </a:rPr>
              <a:t> </a:t>
            </a:r>
            <a:r>
              <a:rPr i="1" lang="en" sz="1300">
                <a:latin typeface="Poppins"/>
                <a:ea typeface="Poppins"/>
                <a:cs typeface="Poppins"/>
                <a:sym typeface="Poppins"/>
              </a:rPr>
              <a:t>or </a:t>
            </a:r>
            <a:r>
              <a:rPr i="1" lang="en" sz="1300" u="sng">
                <a:solidFill>
                  <a:srgbClr val="FF0000"/>
                </a:solidFill>
                <a:latin typeface="Poppins"/>
                <a:ea typeface="Poppins"/>
                <a:cs typeface="Poppins"/>
                <a:sym typeface="Poppins"/>
                <a:hlinkClick r:id="rId8">
                  <a:extLst>
                    <a:ext uri="{A12FA001-AC4F-418D-AE19-62706E023703}">
                      <ahyp:hlinkClr val="tx"/>
                    </a:ext>
                  </a:extLst>
                </a:hlinkClick>
              </a:rPr>
              <a:t>PowerPoint</a:t>
            </a:r>
            <a:r>
              <a:rPr i="1" lang="en" sz="1300">
                <a:latin typeface="Poppins"/>
                <a:ea typeface="Poppins"/>
                <a:cs typeface="Poppins"/>
                <a:sym typeface="Poppins"/>
              </a:rPr>
              <a:t>.and create a copy for your class. The directions below are embedded in the template.</a:t>
            </a:r>
            <a:endParaRPr i="1" sz="1300">
              <a:latin typeface="Poppins"/>
              <a:ea typeface="Poppins"/>
              <a:cs typeface="Poppins"/>
              <a:sym typeface="Poppins"/>
            </a:endParaRPr>
          </a:p>
        </p:txBody>
      </p:sp>
      <p:pic>
        <p:nvPicPr>
          <p:cNvPr id="275" name="Google Shape;275;p26"/>
          <p:cNvPicPr preferRelativeResize="0"/>
          <p:nvPr/>
        </p:nvPicPr>
        <p:blipFill>
          <a:blip r:embed="rId9">
            <a:alphaModFix/>
          </a:blip>
          <a:stretch>
            <a:fillRect/>
          </a:stretch>
        </p:blipFill>
        <p:spPr>
          <a:xfrm>
            <a:off x="396325" y="360800"/>
            <a:ext cx="1241025" cy="1241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7"/>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757650" y="2569557"/>
            <a:ext cx="6257100" cy="3193200"/>
          </a:xfrm>
          <a:prstGeom prst="rect">
            <a:avLst/>
          </a:prstGeom>
          <a:solidFill>
            <a:schemeClr val="lt1"/>
          </a:solidFill>
          <a:ln cap="flat" cmpd="sng" w="762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27"/>
          <p:cNvSpPr/>
          <p:nvPr/>
        </p:nvSpPr>
        <p:spPr>
          <a:xfrm>
            <a:off x="1620275" y="451875"/>
            <a:ext cx="5702573" cy="84332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Send a Postcard</a:t>
            </a:r>
          </a:p>
        </p:txBody>
      </p:sp>
      <p:sp>
        <p:nvSpPr>
          <p:cNvPr id="283" name="Google Shape;283;p27"/>
          <p:cNvSpPr txBox="1"/>
          <p:nvPr/>
        </p:nvSpPr>
        <p:spPr>
          <a:xfrm>
            <a:off x="461047" y="1514150"/>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After visiting one of the locations in the Virtual Field Trips section of TeachFlix design a postcard to share what you learned. Who would you send it to? What would you tell them about the experience?</a:t>
            </a:r>
            <a:endParaRPr sz="1300">
              <a:latin typeface="Poppins"/>
              <a:ea typeface="Poppins"/>
              <a:cs typeface="Poppins"/>
              <a:sym typeface="Poppins"/>
            </a:endParaRPr>
          </a:p>
        </p:txBody>
      </p:sp>
      <p:pic>
        <p:nvPicPr>
          <p:cNvPr id="284" name="Google Shape;284;p27"/>
          <p:cNvPicPr preferRelativeResize="0"/>
          <p:nvPr/>
        </p:nvPicPr>
        <p:blipFill>
          <a:blip r:embed="rId3">
            <a:alphaModFix/>
          </a:blip>
          <a:stretch>
            <a:fillRect/>
          </a:stretch>
        </p:blipFill>
        <p:spPr>
          <a:xfrm>
            <a:off x="375775" y="335550"/>
            <a:ext cx="1076175" cy="1076175"/>
          </a:xfrm>
          <a:prstGeom prst="rect">
            <a:avLst/>
          </a:prstGeom>
          <a:noFill/>
          <a:ln>
            <a:noFill/>
          </a:ln>
        </p:spPr>
      </p:pic>
      <p:pic>
        <p:nvPicPr>
          <p:cNvPr id="285" name="Google Shape;285;p27"/>
          <p:cNvPicPr preferRelativeResize="0"/>
          <p:nvPr/>
        </p:nvPicPr>
        <p:blipFill>
          <a:blip r:embed="rId4">
            <a:alphaModFix/>
          </a:blip>
          <a:stretch>
            <a:fillRect/>
          </a:stretch>
        </p:blipFill>
        <p:spPr>
          <a:xfrm rot="754049">
            <a:off x="5177539" y="2781693"/>
            <a:ext cx="1545815" cy="1908173"/>
          </a:xfrm>
          <a:prstGeom prst="rect">
            <a:avLst/>
          </a:prstGeom>
          <a:noFill/>
          <a:ln>
            <a:noFill/>
          </a:ln>
        </p:spPr>
      </p:pic>
      <p:sp>
        <p:nvSpPr>
          <p:cNvPr id="286" name="Google Shape;286;p27"/>
          <p:cNvSpPr/>
          <p:nvPr/>
        </p:nvSpPr>
        <p:spPr>
          <a:xfrm rot="-496750">
            <a:off x="958991" y="3631917"/>
            <a:ext cx="3530069" cy="656782"/>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666666"/>
                </a:solidFill>
                <a:latin typeface="Lobster Two"/>
              </a:rPr>
              <a:t>Greetings from</a:t>
            </a:r>
          </a:p>
        </p:txBody>
      </p:sp>
      <p:sp>
        <p:nvSpPr>
          <p:cNvPr id="287" name="Google Shape;287;p27"/>
          <p:cNvSpPr/>
          <p:nvPr/>
        </p:nvSpPr>
        <p:spPr>
          <a:xfrm rot="909910">
            <a:off x="5447839" y="3002848"/>
            <a:ext cx="1089439" cy="1074731"/>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8" name="Google Shape;288;p27"/>
          <p:cNvPicPr preferRelativeResize="0"/>
          <p:nvPr/>
        </p:nvPicPr>
        <p:blipFill>
          <a:blip r:embed="rId4">
            <a:alphaModFix/>
          </a:blip>
          <a:stretch>
            <a:fillRect/>
          </a:stretch>
        </p:blipFill>
        <p:spPr>
          <a:xfrm rot="-759666">
            <a:off x="4557789" y="3113318"/>
            <a:ext cx="1545857" cy="1908124"/>
          </a:xfrm>
          <a:prstGeom prst="rect">
            <a:avLst/>
          </a:prstGeom>
          <a:noFill/>
          <a:ln>
            <a:noFill/>
          </a:ln>
        </p:spPr>
      </p:pic>
      <p:sp>
        <p:nvSpPr>
          <p:cNvPr id="289" name="Google Shape;289;p27"/>
          <p:cNvSpPr/>
          <p:nvPr/>
        </p:nvSpPr>
        <p:spPr>
          <a:xfrm rot="-560113">
            <a:off x="4749715" y="3332851"/>
            <a:ext cx="1089327" cy="107477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0" name="Google Shape;290;p27"/>
          <p:cNvPicPr preferRelativeResize="0"/>
          <p:nvPr/>
        </p:nvPicPr>
        <p:blipFill>
          <a:blip r:embed="rId5">
            <a:alphaModFix/>
          </a:blip>
          <a:stretch>
            <a:fillRect/>
          </a:stretch>
        </p:blipFill>
        <p:spPr>
          <a:xfrm>
            <a:off x="1087853" y="2887432"/>
            <a:ext cx="843325" cy="843325"/>
          </a:xfrm>
          <a:prstGeom prst="rect">
            <a:avLst/>
          </a:prstGeom>
          <a:noFill/>
          <a:ln>
            <a:noFill/>
          </a:ln>
        </p:spPr>
      </p:pic>
      <p:sp>
        <p:nvSpPr>
          <p:cNvPr id="291" name="Google Shape;291;p27"/>
          <p:cNvSpPr/>
          <p:nvPr/>
        </p:nvSpPr>
        <p:spPr>
          <a:xfrm>
            <a:off x="809200" y="6210299"/>
            <a:ext cx="6257100" cy="3193200"/>
          </a:xfrm>
          <a:prstGeom prst="rect">
            <a:avLst/>
          </a:prstGeom>
          <a:solidFill>
            <a:schemeClr val="lt1"/>
          </a:solidFill>
          <a:ln cap="flat" cmpd="sng" w="762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2" name="Google Shape;292;p27"/>
          <p:cNvPicPr preferRelativeResize="0"/>
          <p:nvPr/>
        </p:nvPicPr>
        <p:blipFill>
          <a:blip r:embed="rId6">
            <a:alphaModFix/>
          </a:blip>
          <a:stretch>
            <a:fillRect/>
          </a:stretch>
        </p:blipFill>
        <p:spPr>
          <a:xfrm>
            <a:off x="5356849" y="6406843"/>
            <a:ext cx="1607370" cy="843325"/>
          </a:xfrm>
          <a:prstGeom prst="rect">
            <a:avLst/>
          </a:prstGeom>
          <a:noFill/>
          <a:ln>
            <a:noFill/>
          </a:ln>
        </p:spPr>
      </p:pic>
      <p:cxnSp>
        <p:nvCxnSpPr>
          <p:cNvPr id="293" name="Google Shape;293;p27"/>
          <p:cNvCxnSpPr/>
          <p:nvPr/>
        </p:nvCxnSpPr>
        <p:spPr>
          <a:xfrm>
            <a:off x="3934975" y="6484025"/>
            <a:ext cx="2700" cy="2691000"/>
          </a:xfrm>
          <a:prstGeom prst="straightConnector1">
            <a:avLst/>
          </a:prstGeom>
          <a:noFill/>
          <a:ln cap="flat" cmpd="sng" w="76200">
            <a:solidFill>
              <a:schemeClr val="dk2"/>
            </a:solidFill>
            <a:prstDash val="solid"/>
            <a:round/>
            <a:headEnd len="med" w="med" type="none"/>
            <a:tailEnd len="med" w="med" type="none"/>
          </a:ln>
        </p:spPr>
      </p:cxnSp>
      <p:cxnSp>
        <p:nvCxnSpPr>
          <p:cNvPr id="294" name="Google Shape;294;p27"/>
          <p:cNvCxnSpPr/>
          <p:nvPr/>
        </p:nvCxnSpPr>
        <p:spPr>
          <a:xfrm flipH="1" rot="10800000">
            <a:off x="4440000" y="7722696"/>
            <a:ext cx="2020200" cy="21000"/>
          </a:xfrm>
          <a:prstGeom prst="straightConnector1">
            <a:avLst/>
          </a:prstGeom>
          <a:noFill/>
          <a:ln cap="flat" cmpd="sng" w="38100">
            <a:solidFill>
              <a:schemeClr val="dk2"/>
            </a:solidFill>
            <a:prstDash val="solid"/>
            <a:round/>
            <a:headEnd len="med" w="med" type="none"/>
            <a:tailEnd len="med" w="med" type="none"/>
          </a:ln>
        </p:spPr>
      </p:cxnSp>
      <p:cxnSp>
        <p:nvCxnSpPr>
          <p:cNvPr id="295" name="Google Shape;295;p27"/>
          <p:cNvCxnSpPr/>
          <p:nvPr/>
        </p:nvCxnSpPr>
        <p:spPr>
          <a:xfrm flipH="1" rot="10800000">
            <a:off x="4440000" y="8570071"/>
            <a:ext cx="2020200" cy="21000"/>
          </a:xfrm>
          <a:prstGeom prst="straightConnector1">
            <a:avLst/>
          </a:prstGeom>
          <a:noFill/>
          <a:ln cap="flat" cmpd="sng" w="38100">
            <a:solidFill>
              <a:schemeClr val="dk2"/>
            </a:solidFill>
            <a:prstDash val="solid"/>
            <a:round/>
            <a:headEnd len="med" w="med" type="none"/>
            <a:tailEnd len="med" w="med" type="none"/>
          </a:ln>
        </p:spPr>
      </p:cxnSp>
      <p:cxnSp>
        <p:nvCxnSpPr>
          <p:cNvPr id="296" name="Google Shape;296;p27"/>
          <p:cNvCxnSpPr/>
          <p:nvPr/>
        </p:nvCxnSpPr>
        <p:spPr>
          <a:xfrm flipH="1" rot="10800000">
            <a:off x="4440000" y="8158853"/>
            <a:ext cx="2020200" cy="210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8"/>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1595725" y="460275"/>
            <a:ext cx="5674647" cy="8285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Movie Poster</a:t>
            </a:r>
          </a:p>
        </p:txBody>
      </p:sp>
      <p:sp>
        <p:nvSpPr>
          <p:cNvPr id="303" name="Google Shape;303;p28"/>
          <p:cNvSpPr txBox="1"/>
          <p:nvPr/>
        </p:nvSpPr>
        <p:spPr>
          <a:xfrm>
            <a:off x="461047" y="1514150"/>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Design a movie poster to go along with the video. If this movie was being shown at the theater what would you highlight to get people to watch? Try to include a catchy quote or tagline to draw people in.</a:t>
            </a:r>
            <a:endParaRPr sz="1300">
              <a:latin typeface="Poppins"/>
              <a:ea typeface="Poppins"/>
              <a:cs typeface="Poppins"/>
              <a:sym typeface="Poppins"/>
            </a:endParaRPr>
          </a:p>
        </p:txBody>
      </p:sp>
      <p:pic>
        <p:nvPicPr>
          <p:cNvPr id="304" name="Google Shape;304;p28"/>
          <p:cNvPicPr preferRelativeResize="0"/>
          <p:nvPr/>
        </p:nvPicPr>
        <p:blipFill>
          <a:blip r:embed="rId3">
            <a:alphaModFix/>
          </a:blip>
          <a:stretch>
            <a:fillRect/>
          </a:stretch>
        </p:blipFill>
        <p:spPr>
          <a:xfrm>
            <a:off x="461050" y="323937"/>
            <a:ext cx="948800" cy="948800"/>
          </a:xfrm>
          <a:prstGeom prst="rect">
            <a:avLst/>
          </a:prstGeom>
          <a:noFill/>
          <a:ln>
            <a:noFill/>
          </a:ln>
        </p:spPr>
      </p:pic>
      <p:grpSp>
        <p:nvGrpSpPr>
          <p:cNvPr id="305" name="Google Shape;305;p28"/>
          <p:cNvGrpSpPr/>
          <p:nvPr/>
        </p:nvGrpSpPr>
        <p:grpSpPr>
          <a:xfrm rot="-5400000">
            <a:off x="1620116" y="1073175"/>
            <a:ext cx="948800" cy="3605819"/>
            <a:chOff x="1157350" y="3934975"/>
            <a:chExt cx="948800" cy="3605819"/>
          </a:xfrm>
        </p:grpSpPr>
        <p:pic>
          <p:nvPicPr>
            <p:cNvPr id="306" name="Google Shape;306;p28"/>
            <p:cNvPicPr preferRelativeResize="0"/>
            <p:nvPr/>
          </p:nvPicPr>
          <p:blipFill>
            <a:blip r:embed="rId4">
              <a:alphaModFix/>
            </a:blip>
            <a:stretch>
              <a:fillRect/>
            </a:stretch>
          </p:blipFill>
          <p:spPr>
            <a:xfrm>
              <a:off x="1157350" y="3934975"/>
              <a:ext cx="948800" cy="948800"/>
            </a:xfrm>
            <a:prstGeom prst="rect">
              <a:avLst/>
            </a:prstGeom>
            <a:noFill/>
            <a:ln>
              <a:noFill/>
            </a:ln>
          </p:spPr>
        </p:pic>
        <p:pic>
          <p:nvPicPr>
            <p:cNvPr id="307" name="Google Shape;307;p28"/>
            <p:cNvPicPr preferRelativeResize="0"/>
            <p:nvPr/>
          </p:nvPicPr>
          <p:blipFill>
            <a:blip r:embed="rId4">
              <a:alphaModFix/>
            </a:blip>
            <a:stretch>
              <a:fillRect/>
            </a:stretch>
          </p:blipFill>
          <p:spPr>
            <a:xfrm>
              <a:off x="1157350" y="4820647"/>
              <a:ext cx="948800" cy="948800"/>
            </a:xfrm>
            <a:prstGeom prst="rect">
              <a:avLst/>
            </a:prstGeom>
            <a:noFill/>
            <a:ln>
              <a:noFill/>
            </a:ln>
          </p:spPr>
        </p:pic>
        <p:pic>
          <p:nvPicPr>
            <p:cNvPr id="308" name="Google Shape;308;p28"/>
            <p:cNvPicPr preferRelativeResize="0"/>
            <p:nvPr/>
          </p:nvPicPr>
          <p:blipFill>
            <a:blip r:embed="rId4">
              <a:alphaModFix/>
            </a:blip>
            <a:stretch>
              <a:fillRect/>
            </a:stretch>
          </p:blipFill>
          <p:spPr>
            <a:xfrm>
              <a:off x="1157350" y="5706322"/>
              <a:ext cx="948800" cy="948800"/>
            </a:xfrm>
            <a:prstGeom prst="rect">
              <a:avLst/>
            </a:prstGeom>
            <a:noFill/>
            <a:ln>
              <a:noFill/>
            </a:ln>
          </p:spPr>
        </p:pic>
        <p:pic>
          <p:nvPicPr>
            <p:cNvPr id="309" name="Google Shape;309;p28"/>
            <p:cNvPicPr preferRelativeResize="0"/>
            <p:nvPr/>
          </p:nvPicPr>
          <p:blipFill>
            <a:blip r:embed="rId4">
              <a:alphaModFix/>
            </a:blip>
            <a:stretch>
              <a:fillRect/>
            </a:stretch>
          </p:blipFill>
          <p:spPr>
            <a:xfrm>
              <a:off x="1157350" y="6591994"/>
              <a:ext cx="948800" cy="948800"/>
            </a:xfrm>
            <a:prstGeom prst="rect">
              <a:avLst/>
            </a:prstGeom>
            <a:noFill/>
            <a:ln>
              <a:noFill/>
            </a:ln>
          </p:spPr>
        </p:pic>
      </p:grpSp>
      <p:grpSp>
        <p:nvGrpSpPr>
          <p:cNvPr id="310" name="Google Shape;310;p28"/>
          <p:cNvGrpSpPr/>
          <p:nvPr/>
        </p:nvGrpSpPr>
        <p:grpSpPr>
          <a:xfrm rot="-5400000">
            <a:off x="5149716" y="1073175"/>
            <a:ext cx="948800" cy="3605819"/>
            <a:chOff x="1157350" y="3934975"/>
            <a:chExt cx="948800" cy="3605819"/>
          </a:xfrm>
        </p:grpSpPr>
        <p:pic>
          <p:nvPicPr>
            <p:cNvPr id="311" name="Google Shape;311;p28"/>
            <p:cNvPicPr preferRelativeResize="0"/>
            <p:nvPr/>
          </p:nvPicPr>
          <p:blipFill>
            <a:blip r:embed="rId4">
              <a:alphaModFix/>
            </a:blip>
            <a:stretch>
              <a:fillRect/>
            </a:stretch>
          </p:blipFill>
          <p:spPr>
            <a:xfrm>
              <a:off x="1157350" y="3934975"/>
              <a:ext cx="948800" cy="948800"/>
            </a:xfrm>
            <a:prstGeom prst="rect">
              <a:avLst/>
            </a:prstGeom>
            <a:noFill/>
            <a:ln>
              <a:noFill/>
            </a:ln>
          </p:spPr>
        </p:pic>
        <p:pic>
          <p:nvPicPr>
            <p:cNvPr id="312" name="Google Shape;312;p28"/>
            <p:cNvPicPr preferRelativeResize="0"/>
            <p:nvPr/>
          </p:nvPicPr>
          <p:blipFill>
            <a:blip r:embed="rId4">
              <a:alphaModFix/>
            </a:blip>
            <a:stretch>
              <a:fillRect/>
            </a:stretch>
          </p:blipFill>
          <p:spPr>
            <a:xfrm>
              <a:off x="1157350" y="4820647"/>
              <a:ext cx="948800" cy="948800"/>
            </a:xfrm>
            <a:prstGeom prst="rect">
              <a:avLst/>
            </a:prstGeom>
            <a:noFill/>
            <a:ln>
              <a:noFill/>
            </a:ln>
          </p:spPr>
        </p:pic>
        <p:pic>
          <p:nvPicPr>
            <p:cNvPr id="313" name="Google Shape;313;p28"/>
            <p:cNvPicPr preferRelativeResize="0"/>
            <p:nvPr/>
          </p:nvPicPr>
          <p:blipFill>
            <a:blip r:embed="rId4">
              <a:alphaModFix/>
            </a:blip>
            <a:stretch>
              <a:fillRect/>
            </a:stretch>
          </p:blipFill>
          <p:spPr>
            <a:xfrm>
              <a:off x="1157350" y="5706322"/>
              <a:ext cx="948800" cy="948800"/>
            </a:xfrm>
            <a:prstGeom prst="rect">
              <a:avLst/>
            </a:prstGeom>
            <a:noFill/>
            <a:ln>
              <a:noFill/>
            </a:ln>
          </p:spPr>
        </p:pic>
        <p:pic>
          <p:nvPicPr>
            <p:cNvPr id="314" name="Google Shape;314;p28"/>
            <p:cNvPicPr preferRelativeResize="0"/>
            <p:nvPr/>
          </p:nvPicPr>
          <p:blipFill>
            <a:blip r:embed="rId4">
              <a:alphaModFix/>
            </a:blip>
            <a:stretch>
              <a:fillRect/>
            </a:stretch>
          </p:blipFill>
          <p:spPr>
            <a:xfrm>
              <a:off x="1157350" y="6591994"/>
              <a:ext cx="948800" cy="94880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9"/>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1595725" y="460275"/>
            <a:ext cx="5831309" cy="948800"/>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Pssst! Passing Notes</a:t>
            </a:r>
          </a:p>
        </p:txBody>
      </p:sp>
      <p:sp>
        <p:nvSpPr>
          <p:cNvPr id="321" name="Google Shape;321;p29"/>
          <p:cNvSpPr txBox="1"/>
          <p:nvPr/>
        </p:nvSpPr>
        <p:spPr>
          <a:xfrm>
            <a:off x="461047" y="1382793"/>
            <a:ext cx="69534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Yes, in this activity you get to pass notes! The catch? You have to turn these in to your teacher. Choose a partner. During the video write a note to your partner about what you watched. Pass them the note. Have your partner respond to your note and pass it back. Keep passing notes throughout the video. </a:t>
            </a:r>
            <a:endParaRPr sz="1300">
              <a:latin typeface="Poppins"/>
              <a:ea typeface="Poppins"/>
              <a:cs typeface="Poppins"/>
              <a:sym typeface="Poppins"/>
            </a:endParaRPr>
          </a:p>
        </p:txBody>
      </p:sp>
      <p:pic>
        <p:nvPicPr>
          <p:cNvPr id="322" name="Google Shape;322;p29"/>
          <p:cNvPicPr preferRelativeResize="0"/>
          <p:nvPr/>
        </p:nvPicPr>
        <p:blipFill>
          <a:blip r:embed="rId3">
            <a:alphaModFix/>
          </a:blip>
          <a:stretch>
            <a:fillRect/>
          </a:stretch>
        </p:blipFill>
        <p:spPr>
          <a:xfrm>
            <a:off x="291600" y="335573"/>
            <a:ext cx="1076175" cy="1076150"/>
          </a:xfrm>
          <a:prstGeom prst="rect">
            <a:avLst/>
          </a:prstGeom>
          <a:noFill/>
          <a:ln>
            <a:noFill/>
          </a:ln>
        </p:spPr>
      </p:pic>
      <p:sp>
        <p:nvSpPr>
          <p:cNvPr id="323" name="Google Shape;323;p29"/>
          <p:cNvSpPr/>
          <p:nvPr/>
        </p:nvSpPr>
        <p:spPr>
          <a:xfrm>
            <a:off x="447978" y="2472693"/>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 name="Google Shape;324;p29"/>
          <p:cNvSpPr/>
          <p:nvPr/>
        </p:nvSpPr>
        <p:spPr>
          <a:xfrm>
            <a:off x="487172" y="4709960"/>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 name="Google Shape;325;p29"/>
          <p:cNvSpPr/>
          <p:nvPr/>
        </p:nvSpPr>
        <p:spPr>
          <a:xfrm>
            <a:off x="487172" y="7078585"/>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29"/>
          <p:cNvSpPr/>
          <p:nvPr/>
        </p:nvSpPr>
        <p:spPr>
          <a:xfrm flipH="1">
            <a:off x="4097175" y="2948704"/>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 name="Google Shape;327;p29"/>
          <p:cNvSpPr/>
          <p:nvPr/>
        </p:nvSpPr>
        <p:spPr>
          <a:xfrm flipH="1">
            <a:off x="4097175" y="5393529"/>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29"/>
          <p:cNvSpPr/>
          <p:nvPr/>
        </p:nvSpPr>
        <p:spPr>
          <a:xfrm flipH="1">
            <a:off x="4097175" y="7838354"/>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0"/>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a:off x="1901828" y="576363"/>
            <a:ext cx="5524193" cy="925800"/>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AI &amp; TEACHFLIX</a:t>
            </a:r>
          </a:p>
        </p:txBody>
      </p:sp>
      <p:sp>
        <p:nvSpPr>
          <p:cNvPr id="335" name="Google Shape;335;p30"/>
          <p:cNvSpPr txBox="1"/>
          <p:nvPr/>
        </p:nvSpPr>
        <p:spPr>
          <a:xfrm>
            <a:off x="409497" y="1905612"/>
            <a:ext cx="6953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Poppins"/>
                <a:ea typeface="Poppins"/>
                <a:cs typeface="Poppins"/>
                <a:sym typeface="Poppins"/>
              </a:rPr>
              <a:t>Combine the power of Artificial Intelligence and TEACHFLIX to generate a quiz or discussion questions  from any video* on TEACHFLIX!</a:t>
            </a:r>
            <a:endParaRPr i="1" sz="1500">
              <a:latin typeface="Poppins"/>
              <a:ea typeface="Poppins"/>
              <a:cs typeface="Poppins"/>
              <a:sym typeface="Poppins"/>
            </a:endParaRPr>
          </a:p>
        </p:txBody>
      </p:sp>
      <p:pic>
        <p:nvPicPr>
          <p:cNvPr id="336" name="Google Shape;336;p30"/>
          <p:cNvPicPr preferRelativeResize="0"/>
          <p:nvPr/>
        </p:nvPicPr>
        <p:blipFill>
          <a:blip r:embed="rId3">
            <a:alphaModFix/>
          </a:blip>
          <a:stretch>
            <a:fillRect/>
          </a:stretch>
        </p:blipFill>
        <p:spPr>
          <a:xfrm>
            <a:off x="331178" y="302775"/>
            <a:ext cx="1472975" cy="1472975"/>
          </a:xfrm>
          <a:prstGeom prst="rect">
            <a:avLst/>
          </a:prstGeom>
          <a:noFill/>
          <a:ln>
            <a:noFill/>
          </a:ln>
        </p:spPr>
      </p:pic>
      <p:pic>
        <p:nvPicPr>
          <p:cNvPr id="337" name="Google Shape;337;p30"/>
          <p:cNvPicPr preferRelativeResize="0"/>
          <p:nvPr/>
        </p:nvPicPr>
        <p:blipFill>
          <a:blip r:embed="rId4">
            <a:alphaModFix/>
          </a:blip>
          <a:stretch>
            <a:fillRect/>
          </a:stretch>
        </p:blipFill>
        <p:spPr>
          <a:xfrm>
            <a:off x="409488" y="3134833"/>
            <a:ext cx="3137350" cy="3967251"/>
          </a:xfrm>
          <a:prstGeom prst="rect">
            <a:avLst/>
          </a:prstGeom>
          <a:noFill/>
          <a:ln>
            <a:noFill/>
          </a:ln>
        </p:spPr>
      </p:pic>
      <p:pic>
        <p:nvPicPr>
          <p:cNvPr id="338" name="Google Shape;338;p30"/>
          <p:cNvPicPr preferRelativeResize="0"/>
          <p:nvPr/>
        </p:nvPicPr>
        <p:blipFill>
          <a:blip r:embed="rId5">
            <a:alphaModFix/>
          </a:blip>
          <a:stretch>
            <a:fillRect/>
          </a:stretch>
        </p:blipFill>
        <p:spPr>
          <a:xfrm>
            <a:off x="3220751" y="5238390"/>
            <a:ext cx="4082401" cy="3694509"/>
          </a:xfrm>
          <a:prstGeom prst="rect">
            <a:avLst/>
          </a:prstGeom>
          <a:noFill/>
          <a:ln cap="flat" cmpd="sng" w="28575">
            <a:solidFill>
              <a:schemeClr val="lt2"/>
            </a:solidFill>
            <a:prstDash val="solid"/>
            <a:round/>
            <a:headEnd len="sm" w="sm" type="none"/>
            <a:tailEnd len="sm" w="sm" type="none"/>
          </a:ln>
        </p:spPr>
      </p:pic>
      <p:grpSp>
        <p:nvGrpSpPr>
          <p:cNvPr id="339" name="Google Shape;339;p30"/>
          <p:cNvGrpSpPr/>
          <p:nvPr/>
        </p:nvGrpSpPr>
        <p:grpSpPr>
          <a:xfrm>
            <a:off x="3763203" y="2650334"/>
            <a:ext cx="3472234" cy="785056"/>
            <a:chOff x="1494025" y="4440000"/>
            <a:chExt cx="4902900" cy="1165463"/>
          </a:xfrm>
        </p:grpSpPr>
        <p:sp>
          <p:nvSpPr>
            <p:cNvPr id="340" name="Google Shape;340;p30"/>
            <p:cNvSpPr/>
            <p:nvPr/>
          </p:nvSpPr>
          <p:spPr>
            <a:xfrm>
              <a:off x="1494025" y="4440000"/>
              <a:ext cx="4902900" cy="11364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41" name="Google Shape;341;p30"/>
            <p:cNvPicPr preferRelativeResize="0"/>
            <p:nvPr/>
          </p:nvPicPr>
          <p:blipFill>
            <a:blip r:embed="rId6">
              <a:alphaModFix/>
            </a:blip>
            <a:stretch>
              <a:fillRect/>
            </a:stretch>
          </p:blipFill>
          <p:spPr>
            <a:xfrm>
              <a:off x="1547035" y="4452938"/>
              <a:ext cx="4762500" cy="1152525"/>
            </a:xfrm>
            <a:prstGeom prst="rect">
              <a:avLst/>
            </a:prstGeom>
            <a:noFill/>
            <a:ln>
              <a:noFill/>
            </a:ln>
          </p:spPr>
        </p:pic>
      </p:grpSp>
      <p:pic>
        <p:nvPicPr>
          <p:cNvPr id="342" name="Google Shape;342;p30"/>
          <p:cNvPicPr preferRelativeResize="0"/>
          <p:nvPr/>
        </p:nvPicPr>
        <p:blipFill>
          <a:blip r:embed="rId7">
            <a:alphaModFix/>
          </a:blip>
          <a:stretch>
            <a:fillRect/>
          </a:stretch>
        </p:blipFill>
        <p:spPr>
          <a:xfrm>
            <a:off x="4166500" y="8217352"/>
            <a:ext cx="2190900" cy="1152600"/>
          </a:xfrm>
          <a:prstGeom prst="roundRect">
            <a:avLst>
              <a:gd fmla="val 16667" name="adj"/>
            </a:avLst>
          </a:prstGeom>
          <a:noFill/>
          <a:ln cap="flat" cmpd="sng" w="9525">
            <a:solidFill>
              <a:srgbClr val="999999"/>
            </a:solidFill>
            <a:prstDash val="solid"/>
            <a:round/>
            <a:headEnd len="sm" w="sm" type="none"/>
            <a:tailEnd len="sm" w="sm" type="none"/>
          </a:ln>
        </p:spPr>
      </p:pic>
      <p:sp>
        <p:nvSpPr>
          <p:cNvPr id="343" name="Google Shape;343;p30"/>
          <p:cNvSpPr txBox="1"/>
          <p:nvPr/>
        </p:nvSpPr>
        <p:spPr>
          <a:xfrm>
            <a:off x="3640375" y="3690390"/>
            <a:ext cx="3717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With MagicSchool.ai’s YouTube Video Question Generator you can choose the grade level, number of questions and question types. </a:t>
            </a:r>
            <a:endParaRPr sz="1300">
              <a:latin typeface="Poppins"/>
              <a:ea typeface="Poppins"/>
              <a:cs typeface="Poppins"/>
              <a:sym typeface="Poppins"/>
            </a:endParaRPr>
          </a:p>
          <a:p>
            <a:pPr indent="0" lvl="0" marL="0" rtl="0" algn="ctr">
              <a:spcBef>
                <a:spcPts val="0"/>
              </a:spcBef>
              <a:spcAft>
                <a:spcPts val="0"/>
              </a:spcAft>
              <a:buNone/>
            </a:pPr>
            <a:r>
              <a:rPr lang="en" sz="1000">
                <a:latin typeface="Poppins"/>
                <a:ea typeface="Poppins"/>
                <a:cs typeface="Poppins"/>
                <a:sym typeface="Poppins"/>
              </a:rPr>
              <a:t>*Only videos with closed captions </a:t>
            </a:r>
            <a:endParaRPr sz="1000">
              <a:latin typeface="Poppins"/>
              <a:ea typeface="Poppins"/>
              <a:cs typeface="Poppins"/>
              <a:sym typeface="Poppins"/>
            </a:endParaRPr>
          </a:p>
          <a:p>
            <a:pPr indent="0" lvl="0" marL="0" rtl="0" algn="ctr">
              <a:spcBef>
                <a:spcPts val="0"/>
              </a:spcBef>
              <a:spcAft>
                <a:spcPts val="0"/>
              </a:spcAft>
              <a:buNone/>
            </a:pPr>
            <a:r>
              <a:rPr lang="en" sz="1000">
                <a:latin typeface="Poppins"/>
                <a:ea typeface="Poppins"/>
                <a:cs typeface="Poppins"/>
                <a:sym typeface="Poppins"/>
              </a:rPr>
              <a:t>enabled can be loaded.</a:t>
            </a:r>
            <a:endParaRPr sz="1000">
              <a:latin typeface="Poppins"/>
              <a:ea typeface="Poppins"/>
              <a:cs typeface="Poppins"/>
              <a:sym typeface="Poppins"/>
            </a:endParaRPr>
          </a:p>
        </p:txBody>
      </p:sp>
      <p:sp>
        <p:nvSpPr>
          <p:cNvPr id="344" name="Google Shape;344;p30"/>
          <p:cNvSpPr txBox="1"/>
          <p:nvPr/>
        </p:nvSpPr>
        <p:spPr>
          <a:xfrm>
            <a:off x="595347" y="7473325"/>
            <a:ext cx="24558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Quizizz AI allows you to create a quiz by uploading a file, a link, or simply entering any text. Just paste it in and  sit back and let AI do all the work!</a:t>
            </a:r>
            <a:endParaRPr sz="1300">
              <a:latin typeface="Poppins"/>
              <a:ea typeface="Poppins"/>
              <a:cs typeface="Poppins"/>
              <a:sym typeface="Poppins"/>
            </a:endParaRPr>
          </a:p>
        </p:txBody>
      </p:sp>
      <p:sp>
        <p:nvSpPr>
          <p:cNvPr id="345" name="Google Shape;345;p30">
            <a:hlinkClick r:id="rId8"/>
          </p:cNvPr>
          <p:cNvSpPr/>
          <p:nvPr/>
        </p:nvSpPr>
        <p:spPr>
          <a:xfrm>
            <a:off x="3714550" y="2552100"/>
            <a:ext cx="3588600" cy="925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30"/>
          <p:cNvSpPr/>
          <p:nvPr/>
        </p:nvSpPr>
        <p:spPr>
          <a:xfrm>
            <a:off x="461075" y="9229975"/>
            <a:ext cx="3339000" cy="5088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0000"/>
                </a:solidFill>
              </a:rPr>
              <a:t>Learn more about AI at </a:t>
            </a:r>
            <a:br>
              <a:rPr b="1" lang="en">
                <a:solidFill>
                  <a:srgbClr val="FF0000"/>
                </a:solidFill>
              </a:rPr>
            </a:br>
            <a:r>
              <a:rPr b="1" lang="en">
                <a:solidFill>
                  <a:srgbClr val="FF0000"/>
                </a:solidFill>
              </a:rPr>
              <a:t>ditchthattextbook.com/ai-edu</a:t>
            </a:r>
            <a:endParaRPr b="1">
              <a:solidFill>
                <a:srgbClr val="FF0000"/>
              </a:solidFill>
            </a:endParaRPr>
          </a:p>
        </p:txBody>
      </p:sp>
      <p:sp>
        <p:nvSpPr>
          <p:cNvPr id="347" name="Google Shape;347;p30">
            <a:hlinkClick r:id="rId9"/>
          </p:cNvPr>
          <p:cNvSpPr/>
          <p:nvPr/>
        </p:nvSpPr>
        <p:spPr>
          <a:xfrm>
            <a:off x="4166500" y="8217350"/>
            <a:ext cx="2141700" cy="1152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30">
            <a:hlinkClick r:id="rId10"/>
          </p:cNvPr>
          <p:cNvSpPr/>
          <p:nvPr/>
        </p:nvSpPr>
        <p:spPr>
          <a:xfrm>
            <a:off x="336275" y="9091825"/>
            <a:ext cx="3588600" cy="785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1"/>
          <p:cNvSpPr/>
          <p:nvPr/>
        </p:nvSpPr>
        <p:spPr>
          <a:xfrm>
            <a:off x="1771650" y="517425"/>
            <a:ext cx="5581643" cy="6978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Find MORE Great Videos</a:t>
            </a:r>
          </a:p>
        </p:txBody>
      </p:sp>
      <p:sp>
        <p:nvSpPr>
          <p:cNvPr id="355" name="Google Shape;355;p31"/>
          <p:cNvSpPr txBox="1"/>
          <p:nvPr/>
        </p:nvSpPr>
        <p:spPr>
          <a:xfrm>
            <a:off x="818925" y="1398450"/>
            <a:ext cx="6099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Poppins"/>
                <a:ea typeface="Poppins"/>
                <a:cs typeface="Poppins"/>
                <a:sym typeface="Poppins"/>
              </a:rPr>
              <a:t>If you can’t find exactly what you’re looking for at Teachflix.org, here’s how you can find more on your own:</a:t>
            </a:r>
            <a:endParaRPr sz="1600">
              <a:latin typeface="Poppins"/>
              <a:ea typeface="Poppins"/>
              <a:cs typeface="Poppins"/>
              <a:sym typeface="Poppins"/>
            </a:endParaRPr>
          </a:p>
        </p:txBody>
      </p:sp>
      <p:pic>
        <p:nvPicPr>
          <p:cNvPr id="356" name="Google Shape;356;p31"/>
          <p:cNvPicPr preferRelativeResize="0"/>
          <p:nvPr/>
        </p:nvPicPr>
        <p:blipFill>
          <a:blip r:embed="rId3">
            <a:alphaModFix/>
          </a:blip>
          <a:stretch>
            <a:fillRect/>
          </a:stretch>
        </p:blipFill>
        <p:spPr>
          <a:xfrm>
            <a:off x="338975" y="311924"/>
            <a:ext cx="1108826" cy="1108826"/>
          </a:xfrm>
          <a:prstGeom prst="rect">
            <a:avLst/>
          </a:prstGeom>
          <a:noFill/>
          <a:ln>
            <a:noFill/>
          </a:ln>
        </p:spPr>
      </p:pic>
      <p:pic>
        <p:nvPicPr>
          <p:cNvPr id="357" name="Google Shape;357;p31"/>
          <p:cNvPicPr preferRelativeResize="0"/>
          <p:nvPr/>
        </p:nvPicPr>
        <p:blipFill>
          <a:blip r:embed="rId4">
            <a:alphaModFix/>
          </a:blip>
          <a:stretch>
            <a:fillRect/>
          </a:stretch>
        </p:blipFill>
        <p:spPr>
          <a:xfrm>
            <a:off x="491750" y="2387200"/>
            <a:ext cx="1108824" cy="1108824"/>
          </a:xfrm>
          <a:prstGeom prst="rect">
            <a:avLst/>
          </a:prstGeom>
          <a:noFill/>
          <a:ln>
            <a:noFill/>
          </a:ln>
        </p:spPr>
      </p:pic>
      <p:sp>
        <p:nvSpPr>
          <p:cNvPr id="358" name="Google Shape;358;p31"/>
          <p:cNvSpPr txBox="1"/>
          <p:nvPr/>
        </p:nvSpPr>
        <p:spPr>
          <a:xfrm>
            <a:off x="1771650" y="24799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Click on the profile picture. </a:t>
            </a:r>
            <a:r>
              <a:rPr lang="en" sz="1600">
                <a:latin typeface="Poppins"/>
                <a:ea typeface="Poppins"/>
                <a:cs typeface="Poppins"/>
                <a:sym typeface="Poppins"/>
              </a:rPr>
              <a:t>When you find a video you really like, click the profile picture and search within that creator’s YouTube channel for more.</a:t>
            </a:r>
            <a:endParaRPr sz="1600">
              <a:latin typeface="Poppins"/>
              <a:ea typeface="Poppins"/>
              <a:cs typeface="Poppins"/>
              <a:sym typeface="Poppins"/>
            </a:endParaRPr>
          </a:p>
        </p:txBody>
      </p:sp>
      <p:pic>
        <p:nvPicPr>
          <p:cNvPr id="359" name="Google Shape;359;p31"/>
          <p:cNvPicPr preferRelativeResize="0"/>
          <p:nvPr/>
        </p:nvPicPr>
        <p:blipFill rotWithShape="1">
          <a:blip r:embed="rId5">
            <a:alphaModFix/>
          </a:blip>
          <a:srcRect b="0" l="0" r="0" t="0"/>
          <a:stretch/>
        </p:blipFill>
        <p:spPr>
          <a:xfrm>
            <a:off x="491750" y="3758800"/>
            <a:ext cx="1108824" cy="1108824"/>
          </a:xfrm>
          <a:prstGeom prst="rect">
            <a:avLst/>
          </a:prstGeom>
          <a:noFill/>
          <a:ln>
            <a:noFill/>
          </a:ln>
        </p:spPr>
      </p:pic>
      <p:sp>
        <p:nvSpPr>
          <p:cNvPr id="360" name="Google Shape;360;p31"/>
          <p:cNvSpPr txBox="1"/>
          <p:nvPr/>
        </p:nvSpPr>
        <p:spPr>
          <a:xfrm>
            <a:off x="1771650" y="38515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Create your own playlist. </a:t>
            </a:r>
            <a:r>
              <a:rPr lang="en" sz="1600">
                <a:latin typeface="Poppins"/>
                <a:ea typeface="Poppins"/>
                <a:cs typeface="Poppins"/>
                <a:sym typeface="Poppins"/>
              </a:rPr>
              <a:t>TEACHFLIX doesn’t have everything! </a:t>
            </a:r>
            <a:r>
              <a:rPr lang="en" sz="1600" u="sng">
                <a:solidFill>
                  <a:schemeClr val="hlink"/>
                </a:solidFill>
                <a:latin typeface="Poppins"/>
                <a:ea typeface="Poppins"/>
                <a:cs typeface="Poppins"/>
                <a:sym typeface="Poppins"/>
                <a:hlinkClick r:id="rId6"/>
              </a:rPr>
              <a:t>Create a YouTube playlist, </a:t>
            </a:r>
            <a:r>
              <a:rPr lang="en" sz="1600">
                <a:latin typeface="Poppins"/>
                <a:ea typeface="Poppins"/>
                <a:cs typeface="Poppins"/>
                <a:sym typeface="Poppins"/>
              </a:rPr>
              <a:t>and when you find a video you love, add the video to it. </a:t>
            </a:r>
            <a:endParaRPr sz="1600">
              <a:latin typeface="Poppins"/>
              <a:ea typeface="Poppins"/>
              <a:cs typeface="Poppins"/>
              <a:sym typeface="Poppins"/>
            </a:endParaRPr>
          </a:p>
        </p:txBody>
      </p:sp>
      <p:pic>
        <p:nvPicPr>
          <p:cNvPr id="361" name="Google Shape;361;p31"/>
          <p:cNvPicPr preferRelativeResize="0"/>
          <p:nvPr/>
        </p:nvPicPr>
        <p:blipFill rotWithShape="1">
          <a:blip r:embed="rId7">
            <a:alphaModFix/>
          </a:blip>
          <a:srcRect b="0" l="0" r="0" t="0"/>
          <a:stretch/>
        </p:blipFill>
        <p:spPr>
          <a:xfrm>
            <a:off x="491750" y="5130400"/>
            <a:ext cx="1108824" cy="1108824"/>
          </a:xfrm>
          <a:prstGeom prst="rect">
            <a:avLst/>
          </a:prstGeom>
          <a:noFill/>
          <a:ln>
            <a:noFill/>
          </a:ln>
        </p:spPr>
      </p:pic>
      <p:sp>
        <p:nvSpPr>
          <p:cNvPr id="362" name="Google Shape;362;p31"/>
          <p:cNvSpPr txBox="1"/>
          <p:nvPr/>
        </p:nvSpPr>
        <p:spPr>
          <a:xfrm>
            <a:off x="1771650" y="52231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Save playlists.</a:t>
            </a:r>
            <a:r>
              <a:rPr lang="en" sz="1600">
                <a:latin typeface="Poppins"/>
                <a:ea typeface="Poppins"/>
                <a:cs typeface="Poppins"/>
                <a:sym typeface="Poppins"/>
              </a:rPr>
              <a:t> If you find a playlist you really like – or someone shares one with you – you can </a:t>
            </a:r>
            <a:r>
              <a:rPr lang="en" sz="1600" u="sng">
                <a:solidFill>
                  <a:schemeClr val="hlink"/>
                </a:solidFill>
                <a:latin typeface="Poppins"/>
                <a:ea typeface="Poppins"/>
                <a:cs typeface="Poppins"/>
                <a:sym typeface="Poppins"/>
                <a:hlinkClick r:id="rId8"/>
              </a:rPr>
              <a:t>save other people’s playlists </a:t>
            </a:r>
            <a:r>
              <a:rPr lang="en" sz="1600">
                <a:latin typeface="Poppins"/>
                <a:ea typeface="Poppins"/>
                <a:cs typeface="Poppins"/>
                <a:sym typeface="Poppins"/>
              </a:rPr>
              <a:t>to your YouTube library.</a:t>
            </a:r>
            <a:endParaRPr sz="1600">
              <a:latin typeface="Poppins"/>
              <a:ea typeface="Poppins"/>
              <a:cs typeface="Poppins"/>
              <a:sym typeface="Poppins"/>
            </a:endParaRPr>
          </a:p>
        </p:txBody>
      </p:sp>
      <p:pic>
        <p:nvPicPr>
          <p:cNvPr id="363" name="Google Shape;363;p31"/>
          <p:cNvPicPr preferRelativeResize="0"/>
          <p:nvPr/>
        </p:nvPicPr>
        <p:blipFill rotWithShape="1">
          <a:blip r:embed="rId9">
            <a:alphaModFix/>
          </a:blip>
          <a:srcRect b="0" l="0" r="0" t="0"/>
          <a:stretch/>
        </p:blipFill>
        <p:spPr>
          <a:xfrm>
            <a:off x="491750" y="6502000"/>
            <a:ext cx="1108824" cy="1108824"/>
          </a:xfrm>
          <a:prstGeom prst="rect">
            <a:avLst/>
          </a:prstGeom>
          <a:noFill/>
          <a:ln>
            <a:noFill/>
          </a:ln>
        </p:spPr>
      </p:pic>
      <p:sp>
        <p:nvSpPr>
          <p:cNvPr id="364" name="Google Shape;364;p31"/>
          <p:cNvSpPr txBox="1"/>
          <p:nvPr/>
        </p:nvSpPr>
        <p:spPr>
          <a:xfrm>
            <a:off x="1771650" y="65947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Share playlists with students. </a:t>
            </a:r>
            <a:r>
              <a:rPr lang="en" sz="1600">
                <a:latin typeface="Poppins"/>
                <a:ea typeface="Poppins"/>
                <a:cs typeface="Poppins"/>
                <a:sym typeface="Poppins"/>
              </a:rPr>
              <a:t>What do you do with those playlists? When you need them, grab a link and share them with students. </a:t>
            </a:r>
            <a:r>
              <a:rPr lang="en" sz="1600" u="sng">
                <a:solidFill>
                  <a:schemeClr val="hlink"/>
                </a:solidFill>
                <a:latin typeface="Poppins"/>
                <a:ea typeface="Poppins"/>
                <a:cs typeface="Poppins"/>
                <a:sym typeface="Poppins"/>
                <a:hlinkClick r:id="rId10"/>
              </a:rPr>
              <a:t>Here’s how.</a:t>
            </a:r>
            <a:endParaRPr sz="1600">
              <a:latin typeface="Poppins"/>
              <a:ea typeface="Poppins"/>
              <a:cs typeface="Poppins"/>
              <a:sym typeface="Poppins"/>
            </a:endParaRPr>
          </a:p>
        </p:txBody>
      </p:sp>
      <p:pic>
        <p:nvPicPr>
          <p:cNvPr id="365" name="Google Shape;365;p31"/>
          <p:cNvPicPr preferRelativeResize="0"/>
          <p:nvPr/>
        </p:nvPicPr>
        <p:blipFill rotWithShape="1">
          <a:blip r:embed="rId11">
            <a:alphaModFix/>
          </a:blip>
          <a:srcRect b="0" l="0" r="0" t="0"/>
          <a:stretch/>
        </p:blipFill>
        <p:spPr>
          <a:xfrm>
            <a:off x="491750" y="7873600"/>
            <a:ext cx="1108824" cy="1108824"/>
          </a:xfrm>
          <a:prstGeom prst="rect">
            <a:avLst/>
          </a:prstGeom>
          <a:noFill/>
          <a:ln>
            <a:noFill/>
          </a:ln>
        </p:spPr>
      </p:pic>
      <p:sp>
        <p:nvSpPr>
          <p:cNvPr id="366" name="Google Shape;366;p31"/>
          <p:cNvSpPr txBox="1"/>
          <p:nvPr/>
        </p:nvSpPr>
        <p:spPr>
          <a:xfrm>
            <a:off x="1771650" y="79663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Create your own TEACHFLIX. </a:t>
            </a:r>
            <a:r>
              <a:rPr lang="en" sz="1600">
                <a:latin typeface="Poppins"/>
                <a:ea typeface="Poppins"/>
                <a:cs typeface="Poppins"/>
                <a:sym typeface="Poppins"/>
              </a:rPr>
              <a:t>Well, something kind of like it! Create a Google Site and embed your favorite videos on it. Then share with students.</a:t>
            </a:r>
            <a:endParaRPr sz="16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484050" y="368783"/>
            <a:ext cx="6804300" cy="857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latin typeface="Poppins"/>
                <a:ea typeface="Poppins"/>
                <a:cs typeface="Poppins"/>
                <a:sym typeface="Poppins"/>
              </a:rPr>
              <a:t>Ever find a video for your students that’s just right? Perfect even?</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You show it to them (or they watch it on their own). It engages them. Makes them think. Starts really great conversations.</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A video can be the right tool to kickstart great learning.</a:t>
            </a:r>
            <a:endParaRPr sz="1300">
              <a:latin typeface="Poppins"/>
              <a:ea typeface="Poppins"/>
              <a:cs typeface="Poppins"/>
              <a:sym typeface="Poppins"/>
            </a:endParaRPr>
          </a:p>
          <a:p>
            <a:pPr indent="0" lvl="0" marL="0" rtl="0" algn="l">
              <a:lnSpc>
                <a:spcPct val="115000"/>
              </a:lnSpc>
              <a:spcBef>
                <a:spcPts val="1000"/>
              </a:spcBef>
              <a:spcAft>
                <a:spcPts val="0"/>
              </a:spcAft>
              <a:buNone/>
            </a:pPr>
            <a:r>
              <a:rPr b="1" lang="en" sz="1300">
                <a:latin typeface="Poppins"/>
                <a:ea typeface="Poppins"/>
                <a:cs typeface="Poppins"/>
                <a:sym typeface="Poppins"/>
              </a:rPr>
              <a:t>That’s why we created TEACHFLIX (</a:t>
            </a:r>
            <a:r>
              <a:rPr b="1" lang="en" sz="1300" u="sng">
                <a:solidFill>
                  <a:srgbClr val="FF0000"/>
                </a:solidFill>
                <a:latin typeface="Poppins"/>
                <a:ea typeface="Poppins"/>
                <a:cs typeface="Poppins"/>
                <a:sym typeface="Poppins"/>
                <a:hlinkClick r:id="rId3">
                  <a:extLst>
                    <a:ext uri="{A12FA001-AC4F-418D-AE19-62706E023703}">
                      <ahyp:hlinkClr val="tx"/>
                    </a:ext>
                  </a:extLst>
                </a:hlinkClick>
              </a:rPr>
              <a:t>teachflix.org</a:t>
            </a:r>
            <a:r>
              <a:rPr b="1" lang="en" sz="1300">
                <a:latin typeface="Poppins"/>
                <a:ea typeface="Poppins"/>
                <a:cs typeface="Poppins"/>
                <a:sym typeface="Poppins"/>
              </a:rPr>
              <a:t>). </a:t>
            </a:r>
            <a:r>
              <a:rPr lang="en" sz="1300">
                <a:latin typeface="Poppins"/>
                <a:ea typeface="Poppins"/>
                <a:cs typeface="Poppins"/>
                <a:sym typeface="Poppins"/>
              </a:rPr>
              <a:t>It’s a collection of videos – sorted into categories – that you can use with your students in class. We’ve found our own favorites – and curated suggestions from classroom teachers. It’s not a perfect, all-encompassing collection. But we like it. And we keep adding new videos to it!</a:t>
            </a:r>
            <a:endParaRPr sz="1300">
              <a:latin typeface="Poppins"/>
              <a:ea typeface="Poppins"/>
              <a:cs typeface="Poppins"/>
              <a:sym typeface="Poppins"/>
            </a:endParaRPr>
          </a:p>
          <a:p>
            <a:pPr indent="0" lvl="0" marL="0" rtl="0" algn="l">
              <a:lnSpc>
                <a:spcPct val="115000"/>
              </a:lnSpc>
              <a:spcBef>
                <a:spcPts val="1000"/>
              </a:spcBef>
              <a:spcAft>
                <a:spcPts val="0"/>
              </a:spcAft>
              <a:buNone/>
            </a:pPr>
            <a:r>
              <a:rPr b="1" lang="en" sz="1300">
                <a:latin typeface="Poppins"/>
                <a:ea typeface="Poppins"/>
                <a:cs typeface="Poppins"/>
                <a:sym typeface="Poppins"/>
              </a:rPr>
              <a:t>Want to use it? And maximize your teaching with it?</a:t>
            </a:r>
            <a:endParaRPr b="1"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This guide will help. </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It includes several plug-and-play activities you can do with your students after </a:t>
            </a:r>
            <a:r>
              <a:rPr lang="en" sz="1300">
                <a:latin typeface="Poppins"/>
                <a:ea typeface="Poppins"/>
                <a:cs typeface="Poppins"/>
                <a:sym typeface="Poppins"/>
              </a:rPr>
              <a:t>watching</a:t>
            </a:r>
            <a:r>
              <a:rPr lang="en" sz="1300">
                <a:latin typeface="Poppins"/>
                <a:ea typeface="Poppins"/>
                <a:cs typeface="Poppins"/>
                <a:sym typeface="Poppins"/>
              </a:rPr>
              <a:t> almost any TEACHFLIX video. (Or almost any video you find on YouTube or other places, for that matter.)</a:t>
            </a:r>
            <a:endParaRPr sz="1300">
              <a:latin typeface="Poppins"/>
              <a:ea typeface="Poppins"/>
              <a:cs typeface="Poppins"/>
              <a:sym typeface="Poppins"/>
            </a:endParaRPr>
          </a:p>
          <a:p>
            <a:pPr indent="-311150" lvl="0" marL="457200" rtl="0" algn="l">
              <a:lnSpc>
                <a:spcPct val="115000"/>
              </a:lnSpc>
              <a:spcBef>
                <a:spcPts val="1000"/>
              </a:spcBef>
              <a:spcAft>
                <a:spcPts val="0"/>
              </a:spcAft>
              <a:buSzPts val="1300"/>
              <a:buFont typeface="Poppins"/>
              <a:buChar char="●"/>
            </a:pPr>
            <a:r>
              <a:rPr b="1" lang="en" sz="1300">
                <a:latin typeface="Poppins"/>
                <a:ea typeface="Poppins"/>
                <a:cs typeface="Poppins"/>
                <a:sym typeface="Poppins"/>
              </a:rPr>
              <a:t>Want to use them digitally? </a:t>
            </a:r>
            <a:r>
              <a:rPr lang="en" sz="1300">
                <a:latin typeface="Poppins"/>
                <a:ea typeface="Poppins"/>
                <a:cs typeface="Poppins"/>
                <a:sym typeface="Poppins"/>
              </a:rPr>
              <a:t>Click on the page you want to use. On a computer, go to File &gt; Make a copy &gt; Selected slides. Then share that copy with your students (through your learning management system or with a link). If you’re on a mobile device, click the three dots and choose “Share &amp; Export,” then “Make a copy.”</a:t>
            </a:r>
            <a:br>
              <a:rPr lang="en" sz="1300">
                <a:latin typeface="Poppins"/>
                <a:ea typeface="Poppins"/>
                <a:cs typeface="Poppins"/>
                <a:sym typeface="Poppins"/>
              </a:rPr>
            </a:b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Char char="●"/>
            </a:pPr>
            <a:r>
              <a:rPr b="1" lang="en" sz="1300">
                <a:latin typeface="Poppins"/>
                <a:ea typeface="Poppins"/>
                <a:cs typeface="Poppins"/>
                <a:sym typeface="Poppins"/>
              </a:rPr>
              <a:t>Want a paper copy? </a:t>
            </a:r>
            <a:r>
              <a:rPr lang="en" sz="1300">
                <a:latin typeface="Poppins"/>
                <a:ea typeface="Poppins"/>
                <a:cs typeface="Poppins"/>
                <a:sym typeface="Poppins"/>
              </a:rPr>
              <a:t>Find the page in this guide you want to use. Adjust the text (or anything else) and delete out anything you don’t want on your print out. Then go to File &gt; Print and under Pages, choose “Custom” and only select the pages you want.</a:t>
            </a:r>
            <a:endParaRPr sz="1300">
              <a:latin typeface="Poppins"/>
              <a:ea typeface="Poppins"/>
              <a:cs typeface="Poppins"/>
              <a:sym typeface="Poppins"/>
            </a:endParaRPr>
          </a:p>
          <a:p>
            <a:pPr indent="0" lvl="0" marL="0" rtl="0" algn="l">
              <a:lnSpc>
                <a:spcPct val="115000"/>
              </a:lnSpc>
              <a:spcBef>
                <a:spcPts val="1000"/>
              </a:spcBef>
              <a:spcAft>
                <a:spcPts val="0"/>
              </a:spcAft>
              <a:buNone/>
            </a:pPr>
            <a:r>
              <a:rPr b="1" lang="en" sz="1300">
                <a:latin typeface="Poppins"/>
                <a:ea typeface="Poppins"/>
                <a:cs typeface="Poppins"/>
                <a:sym typeface="Poppins"/>
              </a:rPr>
              <a:t>If you love all of these TEACHFLIX resources, </a:t>
            </a:r>
            <a:r>
              <a:rPr lang="en" sz="1300">
                <a:latin typeface="Poppins"/>
                <a:ea typeface="Poppins"/>
                <a:cs typeface="Poppins"/>
                <a:sym typeface="Poppins"/>
              </a:rPr>
              <a:t>you should check out all we have for you at </a:t>
            </a:r>
            <a:r>
              <a:rPr lang="en" sz="1300" u="sng">
                <a:solidFill>
                  <a:srgbClr val="FF0000"/>
                </a:solidFill>
                <a:latin typeface="Poppins"/>
                <a:ea typeface="Poppins"/>
                <a:cs typeface="Poppins"/>
                <a:sym typeface="Poppins"/>
                <a:hlinkClick r:id="rId4">
                  <a:extLst>
                    <a:ext uri="{A12FA001-AC4F-418D-AE19-62706E023703}">
                      <ahyp:hlinkClr val="tx"/>
                    </a:ext>
                  </a:extLst>
                </a:hlinkClick>
              </a:rPr>
              <a:t>Ditch That Textbook</a:t>
            </a:r>
            <a:r>
              <a:rPr lang="en" sz="1300">
                <a:latin typeface="Poppins"/>
                <a:ea typeface="Poppins"/>
                <a:cs typeface="Poppins"/>
                <a:sym typeface="Poppins"/>
              </a:rPr>
              <a:t>! It’s full of free teacher resources, including teaching ideas, templates, tech tools, and more. </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Scroll down the homepage to the “Explore the DTT blog” as a good starting point. Or choose “Templates” from the resources section in the top right. </a:t>
            </a:r>
            <a:endParaRPr sz="1300">
              <a:latin typeface="Poppins"/>
              <a:ea typeface="Poppins"/>
              <a:cs typeface="Poppins"/>
              <a:sym typeface="Poppins"/>
            </a:endParaRPr>
          </a:p>
          <a:p>
            <a:pPr indent="0" lvl="0" marL="0" rtl="0" algn="l">
              <a:lnSpc>
                <a:spcPct val="115000"/>
              </a:lnSpc>
              <a:spcBef>
                <a:spcPts val="1000"/>
              </a:spcBef>
              <a:spcAft>
                <a:spcPts val="1000"/>
              </a:spcAft>
              <a:buNone/>
            </a:pPr>
            <a:r>
              <a:rPr lang="en" sz="1300">
                <a:latin typeface="Poppins"/>
                <a:ea typeface="Poppins"/>
                <a:cs typeface="Poppins"/>
                <a:sym typeface="Poppins"/>
              </a:rPr>
              <a:t>All of this stuff </a:t>
            </a:r>
            <a:r>
              <a:rPr lang="en" sz="1300">
                <a:latin typeface="Poppins"/>
                <a:ea typeface="Poppins"/>
                <a:cs typeface="Poppins"/>
                <a:sym typeface="Poppins"/>
              </a:rPr>
              <a:t>might</a:t>
            </a:r>
            <a:r>
              <a:rPr lang="en" sz="1300">
                <a:latin typeface="Poppins"/>
                <a:ea typeface="Poppins"/>
                <a:cs typeface="Poppins"/>
                <a:sym typeface="Poppins"/>
              </a:rPr>
              <a:t> help you write your lesson plans for the next few days … or more! That’s our hope anyway!</a:t>
            </a:r>
            <a:endParaRPr sz="1300">
              <a:latin typeface="Poppins"/>
              <a:ea typeface="Poppins"/>
              <a:cs typeface="Poppins"/>
              <a:sym typeface="Poppins"/>
            </a:endParaRPr>
          </a:p>
        </p:txBody>
      </p:sp>
      <p:pic>
        <p:nvPicPr>
          <p:cNvPr id="65" name="Google Shape;65;p14"/>
          <p:cNvPicPr preferRelativeResize="0"/>
          <p:nvPr/>
        </p:nvPicPr>
        <p:blipFill>
          <a:blip r:embed="rId5">
            <a:alphaModFix/>
          </a:blip>
          <a:stretch>
            <a:fillRect/>
          </a:stretch>
        </p:blipFill>
        <p:spPr>
          <a:xfrm>
            <a:off x="2695850" y="8990483"/>
            <a:ext cx="2380700" cy="66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2"/>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2"/>
          <p:cNvSpPr/>
          <p:nvPr/>
        </p:nvSpPr>
        <p:spPr>
          <a:xfrm>
            <a:off x="484050" y="6772275"/>
            <a:ext cx="6804300" cy="25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t/>
            </a:r>
            <a:endParaRPr>
              <a:latin typeface="Poppins"/>
              <a:ea typeface="Poppins"/>
              <a:cs typeface="Poppins"/>
              <a:sym typeface="Poppins"/>
            </a:endParaRPr>
          </a:p>
        </p:txBody>
      </p:sp>
      <p:sp>
        <p:nvSpPr>
          <p:cNvPr id="373" name="Google Shape;373;p32"/>
          <p:cNvSpPr/>
          <p:nvPr/>
        </p:nvSpPr>
        <p:spPr>
          <a:xfrm>
            <a:off x="1771650" y="517425"/>
            <a:ext cx="5581643" cy="6978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Find MORE Great Videos</a:t>
            </a:r>
          </a:p>
        </p:txBody>
      </p:sp>
      <p:sp>
        <p:nvSpPr>
          <p:cNvPr id="374" name="Google Shape;374;p32"/>
          <p:cNvSpPr txBox="1"/>
          <p:nvPr/>
        </p:nvSpPr>
        <p:spPr>
          <a:xfrm>
            <a:off x="818925" y="1398450"/>
            <a:ext cx="6099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Poppins"/>
                <a:ea typeface="Poppins"/>
                <a:cs typeface="Poppins"/>
                <a:sym typeface="Poppins"/>
              </a:rPr>
              <a:t>Here are some our favorite YouTube channels to check out with even MORE great videos to teach with! Just click on the image for a link, head over and hit subscribe.</a:t>
            </a:r>
            <a:endParaRPr sz="1600">
              <a:latin typeface="Poppins"/>
              <a:ea typeface="Poppins"/>
              <a:cs typeface="Poppins"/>
              <a:sym typeface="Poppins"/>
            </a:endParaRPr>
          </a:p>
        </p:txBody>
      </p:sp>
      <p:sp>
        <p:nvSpPr>
          <p:cNvPr id="375" name="Google Shape;375;p32"/>
          <p:cNvSpPr/>
          <p:nvPr/>
        </p:nvSpPr>
        <p:spPr>
          <a:xfrm>
            <a:off x="466725" y="2505075"/>
            <a:ext cx="6804300" cy="3702900"/>
          </a:xfrm>
          <a:prstGeom prst="roundRect">
            <a:avLst>
              <a:gd fmla="val 4060" name="adj"/>
            </a:avLst>
          </a:prstGeom>
          <a:solidFill>
            <a:schemeClr val="dk1"/>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pic>
        <p:nvPicPr>
          <p:cNvPr id="376" name="Google Shape;376;p32"/>
          <p:cNvPicPr preferRelativeResize="0"/>
          <p:nvPr/>
        </p:nvPicPr>
        <p:blipFill>
          <a:blip r:embed="rId3">
            <a:alphaModFix/>
          </a:blip>
          <a:stretch>
            <a:fillRect/>
          </a:stretch>
        </p:blipFill>
        <p:spPr>
          <a:xfrm>
            <a:off x="338975" y="311924"/>
            <a:ext cx="1108826" cy="1108826"/>
          </a:xfrm>
          <a:prstGeom prst="rect">
            <a:avLst/>
          </a:prstGeom>
          <a:noFill/>
          <a:ln>
            <a:noFill/>
          </a:ln>
        </p:spPr>
      </p:pic>
      <p:pic>
        <p:nvPicPr>
          <p:cNvPr id="377" name="Google Shape;377;p32">
            <a:hlinkClick r:id="rId4"/>
          </p:cNvPr>
          <p:cNvPicPr preferRelativeResize="0"/>
          <p:nvPr/>
        </p:nvPicPr>
        <p:blipFill>
          <a:blip r:embed="rId5">
            <a:alphaModFix/>
          </a:blip>
          <a:stretch>
            <a:fillRect/>
          </a:stretch>
        </p:blipFill>
        <p:spPr>
          <a:xfrm>
            <a:off x="5022300" y="2956356"/>
            <a:ext cx="1007872" cy="1310645"/>
          </a:xfrm>
          <a:prstGeom prst="rect">
            <a:avLst/>
          </a:prstGeom>
          <a:noFill/>
          <a:ln>
            <a:noFill/>
          </a:ln>
        </p:spPr>
      </p:pic>
      <p:pic>
        <p:nvPicPr>
          <p:cNvPr id="378" name="Google Shape;378;p32">
            <a:hlinkClick r:id="rId6"/>
          </p:cNvPr>
          <p:cNvPicPr preferRelativeResize="0"/>
          <p:nvPr/>
        </p:nvPicPr>
        <p:blipFill>
          <a:blip r:embed="rId7">
            <a:alphaModFix/>
          </a:blip>
          <a:stretch>
            <a:fillRect/>
          </a:stretch>
        </p:blipFill>
        <p:spPr>
          <a:xfrm>
            <a:off x="3901375" y="2956375"/>
            <a:ext cx="1007875" cy="1303800"/>
          </a:xfrm>
          <a:prstGeom prst="rect">
            <a:avLst/>
          </a:prstGeom>
          <a:noFill/>
          <a:ln>
            <a:noFill/>
          </a:ln>
        </p:spPr>
      </p:pic>
      <p:pic>
        <p:nvPicPr>
          <p:cNvPr id="379" name="Google Shape;379;p32">
            <a:hlinkClick r:id="rId8"/>
          </p:cNvPr>
          <p:cNvPicPr preferRelativeResize="0"/>
          <p:nvPr/>
        </p:nvPicPr>
        <p:blipFill>
          <a:blip r:embed="rId9">
            <a:alphaModFix/>
          </a:blip>
          <a:stretch>
            <a:fillRect/>
          </a:stretch>
        </p:blipFill>
        <p:spPr>
          <a:xfrm>
            <a:off x="6128904" y="2956350"/>
            <a:ext cx="1007871" cy="1310645"/>
          </a:xfrm>
          <a:prstGeom prst="rect">
            <a:avLst/>
          </a:prstGeom>
          <a:noFill/>
          <a:ln>
            <a:noFill/>
          </a:ln>
        </p:spPr>
      </p:pic>
      <p:pic>
        <p:nvPicPr>
          <p:cNvPr id="380" name="Google Shape;380;p32">
            <a:hlinkClick r:id="rId10"/>
          </p:cNvPr>
          <p:cNvPicPr preferRelativeResize="0"/>
          <p:nvPr/>
        </p:nvPicPr>
        <p:blipFill rotWithShape="1">
          <a:blip r:embed="rId11">
            <a:alphaModFix/>
          </a:blip>
          <a:srcRect b="0" l="57419" r="0" t="0"/>
          <a:stretch/>
        </p:blipFill>
        <p:spPr>
          <a:xfrm>
            <a:off x="600075" y="2971200"/>
            <a:ext cx="1007875" cy="1303800"/>
          </a:xfrm>
          <a:prstGeom prst="rect">
            <a:avLst/>
          </a:prstGeom>
          <a:noFill/>
          <a:ln>
            <a:noFill/>
          </a:ln>
        </p:spPr>
      </p:pic>
      <p:pic>
        <p:nvPicPr>
          <p:cNvPr id="381" name="Google Shape;381;p32">
            <a:hlinkClick r:id="rId12"/>
          </p:cNvPr>
          <p:cNvPicPr preferRelativeResize="0"/>
          <p:nvPr/>
        </p:nvPicPr>
        <p:blipFill rotWithShape="1">
          <a:blip r:embed="rId13">
            <a:alphaModFix/>
          </a:blip>
          <a:srcRect b="0" l="16536" r="15744" t="0"/>
          <a:stretch/>
        </p:blipFill>
        <p:spPr>
          <a:xfrm>
            <a:off x="3897363" y="4510091"/>
            <a:ext cx="1007845" cy="1303811"/>
          </a:xfrm>
          <a:prstGeom prst="rect">
            <a:avLst/>
          </a:prstGeom>
          <a:noFill/>
          <a:ln>
            <a:noFill/>
          </a:ln>
        </p:spPr>
      </p:pic>
      <p:pic>
        <p:nvPicPr>
          <p:cNvPr id="382" name="Google Shape;382;p32">
            <a:hlinkClick r:id="rId14"/>
          </p:cNvPr>
          <p:cNvPicPr preferRelativeResize="0"/>
          <p:nvPr/>
        </p:nvPicPr>
        <p:blipFill rotWithShape="1">
          <a:blip r:embed="rId15">
            <a:alphaModFix/>
          </a:blip>
          <a:srcRect b="0" l="0" r="0" t="14813"/>
          <a:stretch/>
        </p:blipFill>
        <p:spPr>
          <a:xfrm>
            <a:off x="2817325" y="4506675"/>
            <a:ext cx="958400" cy="1310650"/>
          </a:xfrm>
          <a:prstGeom prst="rect">
            <a:avLst/>
          </a:prstGeom>
          <a:noFill/>
          <a:ln>
            <a:noFill/>
          </a:ln>
        </p:spPr>
      </p:pic>
      <p:pic>
        <p:nvPicPr>
          <p:cNvPr id="383" name="Google Shape;383;p32">
            <a:hlinkClick r:id="rId16"/>
          </p:cNvPr>
          <p:cNvPicPr preferRelativeResize="0"/>
          <p:nvPr/>
        </p:nvPicPr>
        <p:blipFill rotWithShape="1">
          <a:blip r:embed="rId17">
            <a:alphaModFix/>
          </a:blip>
          <a:srcRect b="13755" l="0" r="0" t="0"/>
          <a:stretch/>
        </p:blipFill>
        <p:spPr>
          <a:xfrm>
            <a:off x="2780425" y="2949525"/>
            <a:ext cx="1007875" cy="1310650"/>
          </a:xfrm>
          <a:prstGeom prst="rect">
            <a:avLst/>
          </a:prstGeom>
          <a:noFill/>
          <a:ln>
            <a:noFill/>
          </a:ln>
        </p:spPr>
      </p:pic>
      <p:pic>
        <p:nvPicPr>
          <p:cNvPr id="384" name="Google Shape;384;p32">
            <a:hlinkClick r:id="rId18"/>
          </p:cNvPr>
          <p:cNvPicPr preferRelativeResize="0"/>
          <p:nvPr/>
        </p:nvPicPr>
        <p:blipFill rotWithShape="1">
          <a:blip r:embed="rId19">
            <a:alphaModFix/>
          </a:blip>
          <a:srcRect b="50000" l="0" r="0" t="0"/>
          <a:stretch/>
        </p:blipFill>
        <p:spPr>
          <a:xfrm>
            <a:off x="1721028" y="4506203"/>
            <a:ext cx="1007875" cy="503950"/>
          </a:xfrm>
          <a:prstGeom prst="rect">
            <a:avLst/>
          </a:prstGeom>
          <a:noFill/>
          <a:ln>
            <a:noFill/>
          </a:ln>
        </p:spPr>
      </p:pic>
      <p:pic>
        <p:nvPicPr>
          <p:cNvPr id="385" name="Google Shape;385;p32">
            <a:hlinkClick r:id="rId20"/>
          </p:cNvPr>
          <p:cNvPicPr preferRelativeResize="0"/>
          <p:nvPr/>
        </p:nvPicPr>
        <p:blipFill>
          <a:blip r:embed="rId19">
            <a:alphaModFix/>
          </a:blip>
          <a:stretch>
            <a:fillRect/>
          </a:stretch>
        </p:blipFill>
        <p:spPr>
          <a:xfrm>
            <a:off x="1721028" y="4806019"/>
            <a:ext cx="1007875" cy="1007875"/>
          </a:xfrm>
          <a:prstGeom prst="rect">
            <a:avLst/>
          </a:prstGeom>
          <a:noFill/>
          <a:ln>
            <a:noFill/>
          </a:ln>
        </p:spPr>
      </p:pic>
      <p:pic>
        <p:nvPicPr>
          <p:cNvPr id="386" name="Google Shape;386;p32">
            <a:hlinkClick r:id="rId21"/>
          </p:cNvPr>
          <p:cNvPicPr preferRelativeResize="0"/>
          <p:nvPr/>
        </p:nvPicPr>
        <p:blipFill rotWithShape="1">
          <a:blip r:embed="rId22">
            <a:alphaModFix/>
          </a:blip>
          <a:srcRect b="0" l="14304" r="10372" t="0"/>
          <a:stretch/>
        </p:blipFill>
        <p:spPr>
          <a:xfrm>
            <a:off x="600100" y="4492975"/>
            <a:ext cx="1007850" cy="1338043"/>
          </a:xfrm>
          <a:prstGeom prst="rect">
            <a:avLst/>
          </a:prstGeom>
          <a:noFill/>
          <a:ln>
            <a:noFill/>
          </a:ln>
        </p:spPr>
      </p:pic>
      <p:sp>
        <p:nvSpPr>
          <p:cNvPr id="387" name="Google Shape;387;p32">
            <a:hlinkClick r:id="rId23"/>
          </p:cNvPr>
          <p:cNvSpPr/>
          <p:nvPr/>
        </p:nvSpPr>
        <p:spPr>
          <a:xfrm>
            <a:off x="5015500" y="4517600"/>
            <a:ext cx="1007700" cy="128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8" name="Google Shape;388;p32">
            <a:hlinkClick r:id="rId24"/>
          </p:cNvPr>
          <p:cNvPicPr preferRelativeResize="0"/>
          <p:nvPr/>
        </p:nvPicPr>
        <p:blipFill>
          <a:blip r:embed="rId25">
            <a:alphaModFix/>
          </a:blip>
          <a:stretch>
            <a:fillRect/>
          </a:stretch>
        </p:blipFill>
        <p:spPr>
          <a:xfrm>
            <a:off x="5040150" y="4650600"/>
            <a:ext cx="958400" cy="1007700"/>
          </a:xfrm>
          <a:prstGeom prst="rect">
            <a:avLst/>
          </a:prstGeom>
          <a:noFill/>
          <a:ln>
            <a:noFill/>
          </a:ln>
        </p:spPr>
      </p:pic>
      <p:pic>
        <p:nvPicPr>
          <p:cNvPr id="389" name="Google Shape;389;p32">
            <a:hlinkClick r:id="rId26"/>
          </p:cNvPr>
          <p:cNvPicPr preferRelativeResize="0"/>
          <p:nvPr/>
        </p:nvPicPr>
        <p:blipFill>
          <a:blip r:embed="rId27">
            <a:alphaModFix/>
          </a:blip>
          <a:stretch>
            <a:fillRect/>
          </a:stretch>
        </p:blipFill>
        <p:spPr>
          <a:xfrm>
            <a:off x="1714994" y="2964350"/>
            <a:ext cx="958406" cy="1290399"/>
          </a:xfrm>
          <a:prstGeom prst="rect">
            <a:avLst/>
          </a:prstGeom>
          <a:noFill/>
          <a:ln>
            <a:noFill/>
          </a:ln>
        </p:spPr>
      </p:pic>
      <p:sp>
        <p:nvSpPr>
          <p:cNvPr id="390" name="Google Shape;390;p32">
            <a:hlinkClick r:id="rId28"/>
          </p:cNvPr>
          <p:cNvSpPr/>
          <p:nvPr/>
        </p:nvSpPr>
        <p:spPr>
          <a:xfrm>
            <a:off x="6123975" y="4525175"/>
            <a:ext cx="1007700" cy="128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1" name="Google Shape;391;p32">
            <a:hlinkClick r:id="rId29"/>
          </p:cNvPr>
          <p:cNvPicPr preferRelativeResize="0"/>
          <p:nvPr/>
        </p:nvPicPr>
        <p:blipFill>
          <a:blip r:embed="rId30">
            <a:alphaModFix/>
          </a:blip>
          <a:stretch>
            <a:fillRect/>
          </a:stretch>
        </p:blipFill>
        <p:spPr>
          <a:xfrm>
            <a:off x="6123975" y="4677750"/>
            <a:ext cx="1007700" cy="1007700"/>
          </a:xfrm>
          <a:prstGeom prst="rect">
            <a:avLst/>
          </a:prstGeom>
          <a:noFill/>
          <a:ln>
            <a:noFill/>
          </a:ln>
        </p:spPr>
      </p:pic>
      <p:pic>
        <p:nvPicPr>
          <p:cNvPr id="392" name="Google Shape;392;p32">
            <a:hlinkClick r:id="rId31"/>
          </p:cNvPr>
          <p:cNvPicPr preferRelativeResize="0"/>
          <p:nvPr/>
        </p:nvPicPr>
        <p:blipFill>
          <a:blip r:embed="rId32">
            <a:alphaModFix/>
          </a:blip>
          <a:stretch>
            <a:fillRect/>
          </a:stretch>
        </p:blipFill>
        <p:spPr>
          <a:xfrm>
            <a:off x="600075" y="7060850"/>
            <a:ext cx="1574800" cy="1962400"/>
          </a:xfrm>
          <a:prstGeom prst="rect">
            <a:avLst/>
          </a:prstGeom>
          <a:noFill/>
          <a:ln>
            <a:noFill/>
          </a:ln>
        </p:spPr>
      </p:pic>
      <p:sp>
        <p:nvSpPr>
          <p:cNvPr id="393" name="Google Shape;393;p32"/>
          <p:cNvSpPr txBox="1"/>
          <p:nvPr/>
        </p:nvSpPr>
        <p:spPr>
          <a:xfrm>
            <a:off x="1928775" y="7060850"/>
            <a:ext cx="5267400" cy="1859400"/>
          </a:xfrm>
          <a:prstGeom prst="rect">
            <a:avLst/>
          </a:prstGeom>
          <a:noFill/>
          <a:ln>
            <a:noFill/>
          </a:ln>
        </p:spPr>
        <p:txBody>
          <a:bodyPr anchorCtr="0" anchor="t" bIns="91425" lIns="91425" spcFirstLastPara="1" rIns="91425" wrap="square" tIns="91425">
            <a:spAutoFit/>
          </a:bodyPr>
          <a:lstStyle/>
          <a:p>
            <a:pPr indent="0" lvl="0" marL="0" rtl="0" algn="l">
              <a:lnSpc>
                <a:spcPct val="165000"/>
              </a:lnSpc>
              <a:spcBef>
                <a:spcPts val="0"/>
              </a:spcBef>
              <a:spcAft>
                <a:spcPts val="0"/>
              </a:spcAft>
              <a:buClr>
                <a:schemeClr val="dk1"/>
              </a:buClr>
              <a:buSzPts val="1100"/>
              <a:buFont typeface="Arial"/>
              <a:buNone/>
            </a:pPr>
            <a:r>
              <a:rPr lang="en" sz="1300">
                <a:solidFill>
                  <a:srgbClr val="333333"/>
                </a:solidFill>
                <a:highlight>
                  <a:srgbClr val="FFFFFF"/>
                </a:highlight>
                <a:latin typeface="Poppins"/>
                <a:ea typeface="Poppins"/>
                <a:cs typeface="Poppins"/>
                <a:sym typeface="Poppins"/>
              </a:rPr>
              <a:t>In the book,</a:t>
            </a:r>
            <a:r>
              <a:rPr i="1" lang="en" sz="1300">
                <a:solidFill>
                  <a:srgbClr val="333333"/>
                </a:solidFill>
                <a:highlight>
                  <a:srgbClr val="FFFFFF"/>
                </a:highlight>
                <a:latin typeface="Poppins"/>
                <a:ea typeface="Poppins"/>
                <a:cs typeface="Poppins"/>
                <a:sym typeface="Poppins"/>
              </a:rPr>
              <a:t> </a:t>
            </a:r>
            <a:r>
              <a:rPr i="1" lang="en" sz="1300" u="sng">
                <a:solidFill>
                  <a:srgbClr val="FF0000"/>
                </a:solidFill>
                <a:highlight>
                  <a:srgbClr val="FFFFFF"/>
                </a:highlight>
                <a:latin typeface="Poppins"/>
                <a:ea typeface="Poppins"/>
                <a:cs typeface="Poppins"/>
                <a:sym typeface="Poppins"/>
                <a:hlinkClick r:id="rId33">
                  <a:extLst>
                    <a:ext uri="{A12FA001-AC4F-418D-AE19-62706E023703}">
                      <ahyp:hlinkClr val="tx"/>
                    </a:ext>
                  </a:extLst>
                </a:hlinkClick>
              </a:rPr>
              <a:t>Tech Like a Pirate,</a:t>
            </a:r>
            <a:r>
              <a:rPr lang="en" sz="1300">
                <a:solidFill>
                  <a:srgbClr val="FF0000"/>
                </a:solidFill>
                <a:highlight>
                  <a:srgbClr val="FFFFFF"/>
                </a:highlight>
                <a:latin typeface="Poppins"/>
                <a:ea typeface="Poppins"/>
                <a:cs typeface="Poppins"/>
                <a:sym typeface="Poppins"/>
              </a:rPr>
              <a:t> </a:t>
            </a:r>
            <a:r>
              <a:rPr lang="en" sz="1300">
                <a:solidFill>
                  <a:srgbClr val="333333"/>
                </a:solidFill>
                <a:highlight>
                  <a:srgbClr val="FFFFFF"/>
                </a:highlight>
                <a:latin typeface="Poppins"/>
                <a:ea typeface="Poppins"/>
                <a:cs typeface="Poppins"/>
                <a:sym typeface="Poppins"/>
              </a:rPr>
              <a:t>video is just one of the seven ways to boost student engagement. You'll find even more practical ideas to make learning meaningful and fun with video in the book. Check it out!</a:t>
            </a:r>
            <a:endParaRPr sz="1300">
              <a:solidFill>
                <a:srgbClr val="333333"/>
              </a:solidFill>
              <a:highlight>
                <a:srgbClr val="FFFFFF"/>
              </a:highlight>
              <a:latin typeface="Poppins"/>
              <a:ea typeface="Poppins"/>
              <a:cs typeface="Poppins"/>
              <a:sym typeface="Poppins"/>
            </a:endParaRPr>
          </a:p>
          <a:p>
            <a:pPr indent="0" lvl="0" marL="0" rtl="0" algn="l">
              <a:lnSpc>
                <a:spcPct val="165000"/>
              </a:lnSpc>
              <a:spcBef>
                <a:spcPts val="1200"/>
              </a:spcBef>
              <a:spcAft>
                <a:spcPts val="1200"/>
              </a:spcAft>
              <a:buNone/>
            </a:pPr>
            <a:r>
              <a:t/>
            </a:r>
            <a:endParaRPr sz="1300">
              <a:latin typeface="Poppins"/>
              <a:ea typeface="Poppins"/>
              <a:cs typeface="Poppins"/>
              <a:sym typeface="Poppins"/>
            </a:endParaRPr>
          </a:p>
        </p:txBody>
      </p:sp>
      <p:sp>
        <p:nvSpPr>
          <p:cNvPr id="394" name="Google Shape;394;p32">
            <a:hlinkClick r:id="rId34"/>
          </p:cNvPr>
          <p:cNvSpPr/>
          <p:nvPr/>
        </p:nvSpPr>
        <p:spPr>
          <a:xfrm>
            <a:off x="2162175" y="8543925"/>
            <a:ext cx="4495800" cy="5040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oppins"/>
                <a:ea typeface="Poppins"/>
                <a:cs typeface="Poppins"/>
                <a:sym typeface="Poppins"/>
              </a:rPr>
              <a:t>Order on Amazon</a:t>
            </a:r>
            <a:endParaRPr b="1" sz="1600">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5"/>
          <p:cNvPicPr preferRelativeResize="0"/>
          <p:nvPr/>
        </p:nvPicPr>
        <p:blipFill rotWithShape="1">
          <a:blip r:embed="rId3">
            <a:alphaModFix/>
          </a:blip>
          <a:srcRect b="0" l="0" r="0" t="0"/>
          <a:stretch/>
        </p:blipFill>
        <p:spPr>
          <a:xfrm>
            <a:off x="443750" y="262225"/>
            <a:ext cx="1281951" cy="1281951"/>
          </a:xfrm>
          <a:prstGeom prst="rect">
            <a:avLst/>
          </a:prstGeom>
          <a:noFill/>
          <a:ln>
            <a:noFill/>
          </a:ln>
        </p:spPr>
      </p:pic>
      <p:sp>
        <p:nvSpPr>
          <p:cNvPr id="72" name="Google Shape;72;p15"/>
          <p:cNvSpPr/>
          <p:nvPr/>
        </p:nvSpPr>
        <p:spPr>
          <a:xfrm>
            <a:off x="1871400" y="536475"/>
            <a:ext cx="5267769" cy="9337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Make it social</a:t>
            </a:r>
          </a:p>
        </p:txBody>
      </p:sp>
      <p:sp>
        <p:nvSpPr>
          <p:cNvPr id="73" name="Google Shape;73;p15"/>
          <p:cNvSpPr txBox="1"/>
          <p:nvPr/>
        </p:nvSpPr>
        <p:spPr>
          <a:xfrm>
            <a:off x="443725" y="1553125"/>
            <a:ext cx="680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Our social media templates for Slides and PowerPoint make learning feel like apps students love. Here are a few ideas you can use.</a:t>
            </a:r>
            <a:endParaRPr>
              <a:latin typeface="Poppins"/>
              <a:ea typeface="Poppins"/>
              <a:cs typeface="Poppins"/>
              <a:sym typeface="Poppins"/>
            </a:endParaRPr>
          </a:p>
        </p:txBody>
      </p:sp>
      <p:pic>
        <p:nvPicPr>
          <p:cNvPr id="74" name="Google Shape;74;p15"/>
          <p:cNvPicPr preferRelativeResize="0"/>
          <p:nvPr/>
        </p:nvPicPr>
        <p:blipFill>
          <a:blip r:embed="rId4">
            <a:alphaModFix/>
          </a:blip>
          <a:stretch>
            <a:fillRect/>
          </a:stretch>
        </p:blipFill>
        <p:spPr>
          <a:xfrm>
            <a:off x="498775" y="2251650"/>
            <a:ext cx="3140800" cy="2722775"/>
          </a:xfrm>
          <a:prstGeom prst="rect">
            <a:avLst/>
          </a:prstGeom>
          <a:noFill/>
          <a:ln cap="flat" cmpd="sng" w="76200">
            <a:solidFill>
              <a:srgbClr val="FF0000"/>
            </a:solidFill>
            <a:prstDash val="solid"/>
            <a:round/>
            <a:headEnd len="sm" w="sm" type="none"/>
            <a:tailEnd len="sm" w="sm" type="none"/>
          </a:ln>
        </p:spPr>
      </p:pic>
      <p:sp>
        <p:nvSpPr>
          <p:cNvPr id="75" name="Google Shape;75;p15"/>
          <p:cNvSpPr txBox="1"/>
          <p:nvPr/>
        </p:nvSpPr>
        <p:spPr>
          <a:xfrm>
            <a:off x="498825" y="5076875"/>
            <a:ext cx="3140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Watching a video about a place? Have students create </a:t>
            </a:r>
            <a:r>
              <a:rPr b="1" lang="en">
                <a:latin typeface="Poppins"/>
                <a:ea typeface="Poppins"/>
                <a:cs typeface="Poppins"/>
                <a:sym typeface="Poppins"/>
              </a:rPr>
              <a:t>an Airbnb listing </a:t>
            </a:r>
            <a:r>
              <a:rPr lang="en">
                <a:latin typeface="Poppins"/>
                <a:ea typeface="Poppins"/>
                <a:cs typeface="Poppins"/>
                <a:sym typeface="Poppins"/>
              </a:rPr>
              <a:t>about it to show what they’ve learned. </a:t>
            </a:r>
            <a:r>
              <a:rPr b="1" lang="en" u="sng">
                <a:solidFill>
                  <a:schemeClr val="hlink"/>
                </a:solidFill>
                <a:latin typeface="Poppins"/>
                <a:ea typeface="Poppins"/>
                <a:cs typeface="Poppins"/>
                <a:sym typeface="Poppins"/>
                <a:hlinkClick r:id="rId5"/>
              </a:rPr>
              <a:t>Template</a:t>
            </a:r>
            <a:endParaRPr b="1">
              <a:latin typeface="Poppins"/>
              <a:ea typeface="Poppins"/>
              <a:cs typeface="Poppins"/>
              <a:sym typeface="Poppins"/>
            </a:endParaRPr>
          </a:p>
        </p:txBody>
      </p:sp>
      <p:pic>
        <p:nvPicPr>
          <p:cNvPr id="76" name="Google Shape;76;p15"/>
          <p:cNvPicPr preferRelativeResize="0"/>
          <p:nvPr/>
        </p:nvPicPr>
        <p:blipFill>
          <a:blip r:embed="rId6">
            <a:alphaModFix/>
          </a:blip>
          <a:stretch>
            <a:fillRect/>
          </a:stretch>
        </p:blipFill>
        <p:spPr>
          <a:xfrm>
            <a:off x="3943375" y="2239293"/>
            <a:ext cx="3195825" cy="3832702"/>
          </a:xfrm>
          <a:prstGeom prst="rect">
            <a:avLst/>
          </a:prstGeom>
          <a:noFill/>
          <a:ln cap="flat" cmpd="sng" w="76200">
            <a:solidFill>
              <a:srgbClr val="FF0000"/>
            </a:solidFill>
            <a:prstDash val="solid"/>
            <a:round/>
            <a:headEnd len="sm" w="sm" type="none"/>
            <a:tailEnd len="sm" w="sm" type="none"/>
          </a:ln>
        </p:spPr>
      </p:pic>
      <p:sp>
        <p:nvSpPr>
          <p:cNvPr id="77" name="Google Shape;77;p15"/>
          <p:cNvSpPr txBox="1"/>
          <p:nvPr/>
        </p:nvSpPr>
        <p:spPr>
          <a:xfrm>
            <a:off x="3970913" y="6123575"/>
            <a:ext cx="3140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oppins"/>
                <a:ea typeface="Poppins"/>
                <a:cs typeface="Poppins"/>
                <a:sym typeface="Poppins"/>
              </a:rPr>
              <a:t>Facebook-style social posts </a:t>
            </a:r>
            <a:r>
              <a:rPr lang="en">
                <a:latin typeface="Poppins"/>
                <a:ea typeface="Poppins"/>
                <a:cs typeface="Poppins"/>
                <a:sym typeface="Poppins"/>
              </a:rPr>
              <a:t>let students write as themselves (or as a character) to demonstrate learning. </a:t>
            </a:r>
            <a:r>
              <a:rPr b="1" lang="en" u="sng">
                <a:solidFill>
                  <a:schemeClr val="hlink"/>
                </a:solidFill>
                <a:latin typeface="Poppins"/>
                <a:ea typeface="Poppins"/>
                <a:cs typeface="Poppins"/>
                <a:sym typeface="Poppins"/>
                <a:hlinkClick r:id="rId7"/>
              </a:rPr>
              <a:t>Template</a:t>
            </a:r>
            <a:endParaRPr b="1">
              <a:latin typeface="Poppins"/>
              <a:ea typeface="Poppins"/>
              <a:cs typeface="Poppins"/>
              <a:sym typeface="Poppins"/>
            </a:endParaRPr>
          </a:p>
        </p:txBody>
      </p:sp>
      <p:pic>
        <p:nvPicPr>
          <p:cNvPr id="78" name="Google Shape;78;p15"/>
          <p:cNvPicPr preferRelativeResize="0"/>
          <p:nvPr/>
        </p:nvPicPr>
        <p:blipFill>
          <a:blip r:embed="rId8">
            <a:alphaModFix/>
          </a:blip>
          <a:stretch>
            <a:fillRect/>
          </a:stretch>
        </p:blipFill>
        <p:spPr>
          <a:xfrm>
            <a:off x="498825" y="6234774"/>
            <a:ext cx="3140700" cy="2678327"/>
          </a:xfrm>
          <a:prstGeom prst="rect">
            <a:avLst/>
          </a:prstGeom>
          <a:noFill/>
          <a:ln cap="flat" cmpd="sng" w="76200">
            <a:solidFill>
              <a:srgbClr val="FF0000"/>
            </a:solidFill>
            <a:prstDash val="solid"/>
            <a:round/>
            <a:headEnd len="sm" w="sm" type="none"/>
            <a:tailEnd len="sm" w="sm" type="none"/>
          </a:ln>
        </p:spPr>
      </p:pic>
      <p:sp>
        <p:nvSpPr>
          <p:cNvPr id="79" name="Google Shape;79;p15"/>
          <p:cNvSpPr txBox="1"/>
          <p:nvPr/>
        </p:nvSpPr>
        <p:spPr>
          <a:xfrm>
            <a:off x="498825" y="9031725"/>
            <a:ext cx="3140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Write a Yelp review about a service or business. </a:t>
            </a:r>
            <a:r>
              <a:rPr b="1" lang="en" u="sng">
                <a:solidFill>
                  <a:schemeClr val="hlink"/>
                </a:solidFill>
                <a:latin typeface="Poppins"/>
                <a:ea typeface="Poppins"/>
                <a:cs typeface="Poppins"/>
                <a:sym typeface="Poppins"/>
                <a:hlinkClick r:id="rId9"/>
              </a:rPr>
              <a:t>Template</a:t>
            </a:r>
            <a:endParaRPr b="1">
              <a:latin typeface="Poppins"/>
              <a:ea typeface="Poppins"/>
              <a:cs typeface="Poppins"/>
              <a:sym typeface="Poppins"/>
            </a:endParaRPr>
          </a:p>
        </p:txBody>
      </p:sp>
      <p:sp>
        <p:nvSpPr>
          <p:cNvPr id="80" name="Google Shape;80;p15"/>
          <p:cNvSpPr/>
          <p:nvPr/>
        </p:nvSpPr>
        <p:spPr>
          <a:xfrm>
            <a:off x="4126000" y="7358625"/>
            <a:ext cx="3013200" cy="20637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Poppins"/>
                <a:ea typeface="Poppins"/>
                <a:cs typeface="Poppins"/>
                <a:sym typeface="Poppins"/>
              </a:rPr>
              <a:t>More templates</a:t>
            </a:r>
            <a:br>
              <a:rPr b="1" lang="en" sz="1900">
                <a:solidFill>
                  <a:srgbClr val="FFFFFF"/>
                </a:solidFill>
                <a:latin typeface="Poppins"/>
                <a:ea typeface="Poppins"/>
                <a:cs typeface="Poppins"/>
                <a:sym typeface="Poppins"/>
              </a:rPr>
            </a:br>
            <a:r>
              <a:rPr b="1" lang="en" sz="1900">
                <a:solidFill>
                  <a:srgbClr val="FFFFFF"/>
                </a:solidFill>
                <a:latin typeface="Poppins"/>
                <a:ea typeface="Poppins"/>
                <a:cs typeface="Poppins"/>
                <a:sym typeface="Poppins"/>
              </a:rPr>
              <a:t>like these:</a:t>
            </a:r>
            <a:endParaRPr b="1" sz="1900">
              <a:solidFill>
                <a:srgbClr val="FFFFFF"/>
              </a:solidFill>
              <a:latin typeface="Poppins"/>
              <a:ea typeface="Poppins"/>
              <a:cs typeface="Poppins"/>
              <a:sym typeface="Poppins"/>
            </a:endParaRPr>
          </a:p>
          <a:p>
            <a:pPr indent="0" lvl="0" marL="0" rtl="0" algn="ctr">
              <a:spcBef>
                <a:spcPts val="0"/>
              </a:spcBef>
              <a:spcAft>
                <a:spcPts val="0"/>
              </a:spcAft>
              <a:buNone/>
            </a:pPr>
            <a:r>
              <a:rPr b="1" lang="en" sz="1900">
                <a:solidFill>
                  <a:srgbClr val="FFFFFF"/>
                </a:solidFill>
                <a:latin typeface="Poppins"/>
                <a:ea typeface="Poppins"/>
                <a:cs typeface="Poppins"/>
                <a:sym typeface="Poppins"/>
              </a:rPr>
              <a:t>DitchThat</a:t>
            </a:r>
            <a:br>
              <a:rPr b="1" lang="en" sz="1900">
                <a:solidFill>
                  <a:srgbClr val="FFFFFF"/>
                </a:solidFill>
                <a:latin typeface="Poppins"/>
                <a:ea typeface="Poppins"/>
                <a:cs typeface="Poppins"/>
                <a:sym typeface="Poppins"/>
              </a:rPr>
            </a:br>
            <a:r>
              <a:rPr b="1" lang="en" sz="1900">
                <a:solidFill>
                  <a:srgbClr val="FFFFFF"/>
                </a:solidFill>
                <a:latin typeface="Poppins"/>
                <a:ea typeface="Poppins"/>
                <a:cs typeface="Poppins"/>
                <a:sym typeface="Poppins"/>
              </a:rPr>
              <a:t>Textbook.com/</a:t>
            </a:r>
            <a:br>
              <a:rPr b="1" lang="en" sz="1900">
                <a:solidFill>
                  <a:srgbClr val="FFFFFF"/>
                </a:solidFill>
                <a:latin typeface="Poppins"/>
                <a:ea typeface="Poppins"/>
                <a:cs typeface="Poppins"/>
                <a:sym typeface="Poppins"/>
              </a:rPr>
            </a:br>
            <a:r>
              <a:rPr b="1" lang="en" sz="1900">
                <a:solidFill>
                  <a:srgbClr val="FFFFFF"/>
                </a:solidFill>
                <a:latin typeface="Poppins"/>
                <a:ea typeface="Poppins"/>
                <a:cs typeface="Poppins"/>
                <a:sym typeface="Poppins"/>
              </a:rPr>
              <a:t>templates</a:t>
            </a:r>
            <a:endParaRPr b="1" sz="1900">
              <a:solidFill>
                <a:srgbClr val="FFFFF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6"/>
          <p:cNvPicPr preferRelativeResize="0"/>
          <p:nvPr/>
        </p:nvPicPr>
        <p:blipFill>
          <a:blip r:embed="rId3">
            <a:alphaModFix/>
          </a:blip>
          <a:stretch>
            <a:fillRect/>
          </a:stretch>
        </p:blipFill>
        <p:spPr>
          <a:xfrm>
            <a:off x="443750" y="262225"/>
            <a:ext cx="1281950" cy="1281950"/>
          </a:xfrm>
          <a:prstGeom prst="rect">
            <a:avLst/>
          </a:prstGeom>
          <a:noFill/>
          <a:ln>
            <a:noFill/>
          </a:ln>
        </p:spPr>
      </p:pic>
      <p:sp>
        <p:nvSpPr>
          <p:cNvPr id="87" name="Google Shape;87;p16"/>
          <p:cNvSpPr/>
          <p:nvPr/>
        </p:nvSpPr>
        <p:spPr>
          <a:xfrm>
            <a:off x="1871397" y="536481"/>
            <a:ext cx="5423631" cy="9337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Riddle me this...</a:t>
            </a:r>
          </a:p>
        </p:txBody>
      </p:sp>
      <p:sp>
        <p:nvSpPr>
          <p:cNvPr id="88" name="Google Shape;88;p16"/>
          <p:cNvSpPr/>
          <p:nvPr/>
        </p:nvSpPr>
        <p:spPr>
          <a:xfrm>
            <a:off x="443750" y="2173931"/>
            <a:ext cx="6804300" cy="2662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Rewrite or summarize the key information in the riddle.</a:t>
            </a:r>
            <a:endParaRPr sz="1800">
              <a:latin typeface="Poppins"/>
              <a:ea typeface="Poppins"/>
              <a:cs typeface="Poppins"/>
              <a:sym typeface="Poppins"/>
            </a:endParaRPr>
          </a:p>
        </p:txBody>
      </p:sp>
      <p:sp>
        <p:nvSpPr>
          <p:cNvPr id="89" name="Google Shape;89;p16"/>
          <p:cNvSpPr/>
          <p:nvPr/>
        </p:nvSpPr>
        <p:spPr>
          <a:xfrm>
            <a:off x="484050" y="4988831"/>
            <a:ext cx="6804300" cy="2662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Draw or sketch out your thinking (Use the back of this page or another paper if you need it).</a:t>
            </a:r>
            <a:endParaRPr sz="1800">
              <a:latin typeface="Poppins"/>
              <a:ea typeface="Poppins"/>
              <a:cs typeface="Poppins"/>
              <a:sym typeface="Poppins"/>
            </a:endParaRPr>
          </a:p>
        </p:txBody>
      </p:sp>
      <p:sp>
        <p:nvSpPr>
          <p:cNvPr id="90" name="Google Shape;90;p16"/>
          <p:cNvSpPr/>
          <p:nvPr/>
        </p:nvSpPr>
        <p:spPr>
          <a:xfrm>
            <a:off x="484050" y="7808213"/>
            <a:ext cx="6804300" cy="18444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Write your answer below.</a:t>
            </a:r>
            <a:endParaRPr sz="1800">
              <a:latin typeface="Poppins"/>
              <a:ea typeface="Poppins"/>
              <a:cs typeface="Poppins"/>
              <a:sym typeface="Poppins"/>
            </a:endParaRPr>
          </a:p>
        </p:txBody>
      </p:sp>
      <p:sp>
        <p:nvSpPr>
          <p:cNvPr id="91" name="Google Shape;91;p16"/>
          <p:cNvSpPr txBox="1"/>
          <p:nvPr/>
        </p:nvSpPr>
        <p:spPr>
          <a:xfrm>
            <a:off x="443725" y="1553125"/>
            <a:ext cx="680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Use this worksheet along with any of the math riddle videos in TEACHFLIX. Watch the video and remember to pause before they share the solution!</a:t>
            </a:r>
            <a:endParaRPr>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1871400" y="460275"/>
            <a:ext cx="5179355" cy="103907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Word splash</a:t>
            </a:r>
          </a:p>
        </p:txBody>
      </p:sp>
      <p:pic>
        <p:nvPicPr>
          <p:cNvPr id="98" name="Google Shape;98;p17"/>
          <p:cNvPicPr preferRelativeResize="0"/>
          <p:nvPr/>
        </p:nvPicPr>
        <p:blipFill>
          <a:blip r:embed="rId3">
            <a:alphaModFix/>
          </a:blip>
          <a:stretch>
            <a:fillRect/>
          </a:stretch>
        </p:blipFill>
        <p:spPr>
          <a:xfrm>
            <a:off x="318250" y="318250"/>
            <a:ext cx="1257300" cy="1257300"/>
          </a:xfrm>
          <a:prstGeom prst="rect">
            <a:avLst/>
          </a:prstGeom>
          <a:noFill/>
          <a:ln>
            <a:noFill/>
          </a:ln>
        </p:spPr>
      </p:pic>
      <p:sp>
        <p:nvSpPr>
          <p:cNvPr id="99" name="Google Shape;99;p17"/>
          <p:cNvSpPr/>
          <p:nvPr/>
        </p:nvSpPr>
        <p:spPr>
          <a:xfrm>
            <a:off x="482953" y="2316645"/>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0" name="Google Shape;100;p17"/>
          <p:cNvSpPr txBox="1"/>
          <p:nvPr/>
        </p:nvSpPr>
        <p:spPr>
          <a:xfrm>
            <a:off x="467275" y="1423150"/>
            <a:ext cx="6953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the video and write down 12 important words. After the video swap your page with a partner. Watch the video again and listen for the words they chose. Cross them out as you hear them.</a:t>
            </a:r>
            <a:endParaRPr>
              <a:latin typeface="Poppins"/>
              <a:ea typeface="Poppins"/>
              <a:cs typeface="Poppins"/>
              <a:sym typeface="Poppins"/>
            </a:endParaRPr>
          </a:p>
        </p:txBody>
      </p:sp>
      <p:sp>
        <p:nvSpPr>
          <p:cNvPr id="101" name="Google Shape;101;p17"/>
          <p:cNvSpPr/>
          <p:nvPr/>
        </p:nvSpPr>
        <p:spPr>
          <a:xfrm>
            <a:off x="2874378" y="2316645"/>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2" name="Google Shape;102;p17"/>
          <p:cNvSpPr/>
          <p:nvPr/>
        </p:nvSpPr>
        <p:spPr>
          <a:xfrm>
            <a:off x="5268044" y="2316645"/>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3" name="Google Shape;103;p17"/>
          <p:cNvSpPr/>
          <p:nvPr/>
        </p:nvSpPr>
        <p:spPr>
          <a:xfrm>
            <a:off x="467281" y="4203339"/>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4" name="Google Shape;104;p17"/>
          <p:cNvSpPr/>
          <p:nvPr/>
        </p:nvSpPr>
        <p:spPr>
          <a:xfrm>
            <a:off x="2858706" y="4203339"/>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5" name="Google Shape;105;p17"/>
          <p:cNvSpPr/>
          <p:nvPr/>
        </p:nvSpPr>
        <p:spPr>
          <a:xfrm>
            <a:off x="5252372" y="4203339"/>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6" name="Google Shape;106;p17"/>
          <p:cNvSpPr/>
          <p:nvPr/>
        </p:nvSpPr>
        <p:spPr>
          <a:xfrm>
            <a:off x="490790" y="6068383"/>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7" name="Google Shape;107;p17"/>
          <p:cNvSpPr/>
          <p:nvPr/>
        </p:nvSpPr>
        <p:spPr>
          <a:xfrm>
            <a:off x="2882215" y="6068383"/>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8" name="Google Shape;108;p17"/>
          <p:cNvSpPr/>
          <p:nvPr/>
        </p:nvSpPr>
        <p:spPr>
          <a:xfrm>
            <a:off x="5275882" y="6068383"/>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9" name="Google Shape;109;p17"/>
          <p:cNvSpPr/>
          <p:nvPr/>
        </p:nvSpPr>
        <p:spPr>
          <a:xfrm>
            <a:off x="475118" y="7979730"/>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10" name="Google Shape;110;p17"/>
          <p:cNvSpPr/>
          <p:nvPr/>
        </p:nvSpPr>
        <p:spPr>
          <a:xfrm>
            <a:off x="2866543" y="7979730"/>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11" name="Google Shape;111;p17"/>
          <p:cNvSpPr/>
          <p:nvPr/>
        </p:nvSpPr>
        <p:spPr>
          <a:xfrm>
            <a:off x="5260210" y="7979730"/>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 name="Google Shape;117;p18"/>
          <p:cNvGrpSpPr/>
          <p:nvPr/>
        </p:nvGrpSpPr>
        <p:grpSpPr>
          <a:xfrm>
            <a:off x="494800" y="5635748"/>
            <a:ext cx="6745951" cy="3794575"/>
            <a:chOff x="513225" y="5702973"/>
            <a:chExt cx="6745951" cy="3794575"/>
          </a:xfrm>
        </p:grpSpPr>
        <p:pic>
          <p:nvPicPr>
            <p:cNvPr id="118" name="Google Shape;118;p18"/>
            <p:cNvPicPr preferRelativeResize="0"/>
            <p:nvPr/>
          </p:nvPicPr>
          <p:blipFill>
            <a:blip r:embed="rId3">
              <a:alphaModFix/>
            </a:blip>
            <a:stretch>
              <a:fillRect/>
            </a:stretch>
          </p:blipFill>
          <p:spPr>
            <a:xfrm>
              <a:off x="513225" y="5702973"/>
              <a:ext cx="6745951" cy="3794575"/>
            </a:xfrm>
            <a:prstGeom prst="rect">
              <a:avLst/>
            </a:prstGeom>
            <a:noFill/>
            <a:ln cap="flat" cmpd="sng" w="76200">
              <a:solidFill>
                <a:srgbClr val="FF0000"/>
              </a:solidFill>
              <a:prstDash val="solid"/>
              <a:round/>
              <a:headEnd len="sm" w="sm" type="none"/>
              <a:tailEnd len="sm" w="sm" type="none"/>
            </a:ln>
          </p:spPr>
        </p:pic>
        <p:sp>
          <p:nvSpPr>
            <p:cNvPr id="119" name="Google Shape;119;p18"/>
            <p:cNvSpPr/>
            <p:nvPr/>
          </p:nvSpPr>
          <p:spPr>
            <a:xfrm>
              <a:off x="737350" y="5966000"/>
              <a:ext cx="519900" cy="5178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18"/>
          <p:cNvSpPr/>
          <p:nvPr/>
        </p:nvSpPr>
        <p:spPr>
          <a:xfrm>
            <a:off x="1725700" y="460275"/>
            <a:ext cx="5694971" cy="8285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Tweet all about it!</a:t>
            </a:r>
          </a:p>
        </p:txBody>
      </p:sp>
      <p:sp>
        <p:nvSpPr>
          <p:cNvPr id="121" name="Google Shape;121;p18"/>
          <p:cNvSpPr txBox="1"/>
          <p:nvPr/>
        </p:nvSpPr>
        <p:spPr>
          <a:xfrm>
            <a:off x="467275" y="1423150"/>
            <a:ext cx="695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Write a summary of the video below. Then create a tweet using 280 characters or less to </a:t>
            </a:r>
            <a:r>
              <a:rPr lang="en">
                <a:latin typeface="Poppins"/>
                <a:ea typeface="Poppins"/>
                <a:cs typeface="Poppins"/>
                <a:sym typeface="Poppins"/>
              </a:rPr>
              <a:t>highlight</a:t>
            </a:r>
            <a:r>
              <a:rPr lang="en">
                <a:latin typeface="Poppins"/>
                <a:ea typeface="Poppins"/>
                <a:cs typeface="Poppins"/>
                <a:sym typeface="Poppins"/>
              </a:rPr>
              <a:t> the video and share </a:t>
            </a:r>
            <a:r>
              <a:rPr lang="en">
                <a:latin typeface="Poppins"/>
                <a:ea typeface="Poppins"/>
                <a:cs typeface="Poppins"/>
                <a:sym typeface="Poppins"/>
              </a:rPr>
              <a:t>with</a:t>
            </a:r>
            <a:r>
              <a:rPr lang="en">
                <a:latin typeface="Poppins"/>
                <a:ea typeface="Poppins"/>
                <a:cs typeface="Poppins"/>
                <a:sym typeface="Poppins"/>
              </a:rPr>
              <a:t> others.</a:t>
            </a:r>
            <a:endParaRPr>
              <a:latin typeface="Poppins"/>
              <a:ea typeface="Poppins"/>
              <a:cs typeface="Poppins"/>
              <a:sym typeface="Poppins"/>
            </a:endParaRPr>
          </a:p>
        </p:txBody>
      </p:sp>
      <p:pic>
        <p:nvPicPr>
          <p:cNvPr id="122" name="Google Shape;122;p18"/>
          <p:cNvPicPr preferRelativeResize="0"/>
          <p:nvPr/>
        </p:nvPicPr>
        <p:blipFill>
          <a:blip r:embed="rId4">
            <a:alphaModFix/>
          </a:blip>
          <a:stretch>
            <a:fillRect/>
          </a:stretch>
        </p:blipFill>
        <p:spPr>
          <a:xfrm>
            <a:off x="391075" y="310400"/>
            <a:ext cx="1112750" cy="1112750"/>
          </a:xfrm>
          <a:prstGeom prst="rect">
            <a:avLst/>
          </a:prstGeom>
          <a:noFill/>
          <a:ln>
            <a:noFill/>
          </a:ln>
        </p:spPr>
      </p:pic>
      <p:sp>
        <p:nvSpPr>
          <p:cNvPr id="123" name="Google Shape;123;p18"/>
          <p:cNvSpPr/>
          <p:nvPr/>
        </p:nvSpPr>
        <p:spPr>
          <a:xfrm>
            <a:off x="391075" y="2191150"/>
            <a:ext cx="6953400" cy="310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24" name="Google Shape;124;p18"/>
          <p:cNvSpPr txBox="1"/>
          <p:nvPr/>
        </p:nvSpPr>
        <p:spPr>
          <a:xfrm>
            <a:off x="704850" y="6477000"/>
            <a:ext cx="62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1897150" y="384075"/>
            <a:ext cx="5246600" cy="103907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Brain Dump</a:t>
            </a:r>
          </a:p>
        </p:txBody>
      </p:sp>
      <p:sp>
        <p:nvSpPr>
          <p:cNvPr id="131" name="Google Shape;131;p19"/>
          <p:cNvSpPr txBox="1"/>
          <p:nvPr/>
        </p:nvSpPr>
        <p:spPr>
          <a:xfrm>
            <a:off x="467275" y="1423150"/>
            <a:ext cx="695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the video. Then after it’s over take two minutes to write down everything you remember from it.</a:t>
            </a:r>
            <a:endParaRPr>
              <a:latin typeface="Poppins"/>
              <a:ea typeface="Poppins"/>
              <a:cs typeface="Poppins"/>
              <a:sym typeface="Poppins"/>
            </a:endParaRPr>
          </a:p>
        </p:txBody>
      </p:sp>
      <p:sp>
        <p:nvSpPr>
          <p:cNvPr id="132" name="Google Shape;132;p19"/>
          <p:cNvSpPr/>
          <p:nvPr/>
        </p:nvSpPr>
        <p:spPr>
          <a:xfrm>
            <a:off x="391075" y="2191150"/>
            <a:ext cx="6953400" cy="73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33" name="Google Shape;133;p19"/>
          <p:cNvSpPr txBox="1"/>
          <p:nvPr/>
        </p:nvSpPr>
        <p:spPr>
          <a:xfrm>
            <a:off x="704850" y="6477000"/>
            <a:ext cx="62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4" name="Google Shape;134;p19"/>
          <p:cNvPicPr preferRelativeResize="0"/>
          <p:nvPr/>
        </p:nvPicPr>
        <p:blipFill>
          <a:blip r:embed="rId3">
            <a:alphaModFix/>
          </a:blip>
          <a:stretch>
            <a:fillRect/>
          </a:stretch>
        </p:blipFill>
        <p:spPr>
          <a:xfrm>
            <a:off x="95250" y="-133548"/>
            <a:ext cx="1962150" cy="1962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a:off x="1871400" y="517425"/>
            <a:ext cx="5376624" cy="93757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3-2-1 Protocol</a:t>
            </a:r>
          </a:p>
        </p:txBody>
      </p:sp>
      <p:sp>
        <p:nvSpPr>
          <p:cNvPr id="141" name="Google Shape;141;p20"/>
          <p:cNvSpPr/>
          <p:nvPr/>
        </p:nvSpPr>
        <p:spPr>
          <a:xfrm>
            <a:off x="443750" y="2212025"/>
            <a:ext cx="6804300" cy="28554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Write down three things you learned or </a:t>
            </a:r>
            <a:endParaRPr sz="1800">
              <a:latin typeface="Poppins"/>
              <a:ea typeface="Poppins"/>
              <a:cs typeface="Poppins"/>
              <a:sym typeface="Poppins"/>
            </a:endParaRPr>
          </a:p>
          <a:p>
            <a:pPr indent="0" lvl="0" marL="0" rtl="0" algn="ctr">
              <a:spcBef>
                <a:spcPts val="0"/>
              </a:spcBef>
              <a:spcAft>
                <a:spcPts val="0"/>
              </a:spcAft>
              <a:buNone/>
            </a:pPr>
            <a:r>
              <a:rPr lang="en" sz="1800">
                <a:latin typeface="Poppins"/>
                <a:ea typeface="Poppins"/>
                <a:cs typeface="Poppins"/>
                <a:sym typeface="Poppins"/>
              </a:rPr>
              <a:t>three takeaways from the video.</a:t>
            </a:r>
            <a:endParaRPr sz="1800">
              <a:latin typeface="Poppins"/>
              <a:ea typeface="Poppins"/>
              <a:cs typeface="Poppins"/>
              <a:sym typeface="Poppins"/>
            </a:endParaRPr>
          </a:p>
        </p:txBody>
      </p:sp>
      <p:sp>
        <p:nvSpPr>
          <p:cNvPr id="142" name="Google Shape;142;p20"/>
          <p:cNvSpPr/>
          <p:nvPr/>
        </p:nvSpPr>
        <p:spPr>
          <a:xfrm>
            <a:off x="484050" y="5238751"/>
            <a:ext cx="6804300" cy="24126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Jot down two questions you still have.</a:t>
            </a:r>
            <a:endParaRPr sz="1800">
              <a:latin typeface="Poppins"/>
              <a:ea typeface="Poppins"/>
              <a:cs typeface="Poppins"/>
              <a:sym typeface="Poppins"/>
            </a:endParaRPr>
          </a:p>
        </p:txBody>
      </p:sp>
      <p:sp>
        <p:nvSpPr>
          <p:cNvPr id="143" name="Google Shape;143;p20"/>
          <p:cNvSpPr/>
          <p:nvPr/>
        </p:nvSpPr>
        <p:spPr>
          <a:xfrm>
            <a:off x="484050" y="7808213"/>
            <a:ext cx="6804300" cy="18444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Describe one thing you liked about the video.</a:t>
            </a:r>
            <a:endParaRPr sz="1800">
              <a:latin typeface="Poppins"/>
              <a:ea typeface="Poppins"/>
              <a:cs typeface="Poppins"/>
              <a:sym typeface="Poppins"/>
            </a:endParaRPr>
          </a:p>
        </p:txBody>
      </p:sp>
      <p:sp>
        <p:nvSpPr>
          <p:cNvPr id="144" name="Google Shape;144;p20"/>
          <p:cNvSpPr txBox="1"/>
          <p:nvPr/>
        </p:nvSpPr>
        <p:spPr>
          <a:xfrm>
            <a:off x="443725" y="1553125"/>
            <a:ext cx="680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Use this worksheet along with any of the videos in TEACHFLIX. </a:t>
            </a:r>
            <a:endParaRPr>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Watch the video and then share your responses below.</a:t>
            </a:r>
            <a:endParaRPr>
              <a:latin typeface="Poppins"/>
              <a:ea typeface="Poppins"/>
              <a:cs typeface="Poppins"/>
              <a:sym typeface="Poppins"/>
            </a:endParaRPr>
          </a:p>
        </p:txBody>
      </p:sp>
      <p:pic>
        <p:nvPicPr>
          <p:cNvPr id="145" name="Google Shape;145;p20"/>
          <p:cNvPicPr preferRelativeResize="0"/>
          <p:nvPr/>
        </p:nvPicPr>
        <p:blipFill>
          <a:blip r:embed="rId3">
            <a:alphaModFix/>
          </a:blip>
          <a:stretch>
            <a:fillRect/>
          </a:stretch>
        </p:blipFill>
        <p:spPr>
          <a:xfrm>
            <a:off x="323850" y="325000"/>
            <a:ext cx="670867" cy="633347"/>
          </a:xfrm>
          <a:prstGeom prst="rect">
            <a:avLst/>
          </a:prstGeom>
          <a:noFill/>
          <a:ln>
            <a:noFill/>
          </a:ln>
        </p:spPr>
      </p:pic>
      <p:pic>
        <p:nvPicPr>
          <p:cNvPr id="146" name="Google Shape;146;p20"/>
          <p:cNvPicPr preferRelativeResize="0"/>
          <p:nvPr/>
        </p:nvPicPr>
        <p:blipFill>
          <a:blip r:embed="rId4">
            <a:alphaModFix/>
          </a:blip>
          <a:stretch>
            <a:fillRect/>
          </a:stretch>
        </p:blipFill>
        <p:spPr>
          <a:xfrm>
            <a:off x="728030" y="504935"/>
            <a:ext cx="670867" cy="633347"/>
          </a:xfrm>
          <a:prstGeom prst="rect">
            <a:avLst/>
          </a:prstGeom>
          <a:noFill/>
          <a:ln>
            <a:noFill/>
          </a:ln>
        </p:spPr>
      </p:pic>
      <p:pic>
        <p:nvPicPr>
          <p:cNvPr id="147" name="Google Shape;147;p20"/>
          <p:cNvPicPr preferRelativeResize="0"/>
          <p:nvPr/>
        </p:nvPicPr>
        <p:blipFill>
          <a:blip r:embed="rId5">
            <a:alphaModFix/>
          </a:blip>
          <a:stretch>
            <a:fillRect/>
          </a:stretch>
        </p:blipFill>
        <p:spPr>
          <a:xfrm>
            <a:off x="1059533" y="821940"/>
            <a:ext cx="670867" cy="633347"/>
          </a:xfrm>
          <a:prstGeom prst="rect">
            <a:avLst/>
          </a:prstGeom>
          <a:noFill/>
          <a:ln>
            <a:noFill/>
          </a:ln>
        </p:spPr>
      </p:pic>
      <p:pic>
        <p:nvPicPr>
          <p:cNvPr id="148" name="Google Shape;148;p20"/>
          <p:cNvPicPr preferRelativeResize="0"/>
          <p:nvPr/>
        </p:nvPicPr>
        <p:blipFill>
          <a:blip r:embed="rId6">
            <a:alphaModFix/>
          </a:blip>
          <a:stretch>
            <a:fillRect/>
          </a:stretch>
        </p:blipFill>
        <p:spPr>
          <a:xfrm>
            <a:off x="675000" y="5345875"/>
            <a:ext cx="670875" cy="607900"/>
          </a:xfrm>
          <a:prstGeom prst="rect">
            <a:avLst/>
          </a:prstGeom>
          <a:noFill/>
          <a:ln>
            <a:noFill/>
          </a:ln>
        </p:spPr>
      </p:pic>
      <p:pic>
        <p:nvPicPr>
          <p:cNvPr id="149" name="Google Shape;149;p20"/>
          <p:cNvPicPr preferRelativeResize="0"/>
          <p:nvPr/>
        </p:nvPicPr>
        <p:blipFill>
          <a:blip r:embed="rId7">
            <a:alphaModFix/>
          </a:blip>
          <a:stretch>
            <a:fillRect/>
          </a:stretch>
        </p:blipFill>
        <p:spPr>
          <a:xfrm>
            <a:off x="675000" y="2331375"/>
            <a:ext cx="670875" cy="670875"/>
          </a:xfrm>
          <a:prstGeom prst="rect">
            <a:avLst/>
          </a:prstGeom>
          <a:noFill/>
          <a:ln>
            <a:noFill/>
          </a:ln>
        </p:spPr>
      </p:pic>
      <p:pic>
        <p:nvPicPr>
          <p:cNvPr id="150" name="Google Shape;150;p20"/>
          <p:cNvPicPr preferRelativeResize="0"/>
          <p:nvPr/>
        </p:nvPicPr>
        <p:blipFill>
          <a:blip r:embed="rId8">
            <a:alphaModFix/>
          </a:blip>
          <a:stretch>
            <a:fillRect/>
          </a:stretch>
        </p:blipFill>
        <p:spPr>
          <a:xfrm>
            <a:off x="675000" y="7901625"/>
            <a:ext cx="479924" cy="479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a:off x="1871400" y="517425"/>
            <a:ext cx="5416948" cy="807100"/>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4 Step Summary</a:t>
            </a:r>
          </a:p>
        </p:txBody>
      </p:sp>
      <p:sp>
        <p:nvSpPr>
          <p:cNvPr id="157" name="Google Shape;157;p21"/>
          <p:cNvSpPr/>
          <p:nvPr/>
        </p:nvSpPr>
        <p:spPr>
          <a:xfrm>
            <a:off x="443750" y="1754825"/>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58" name="Google Shape;158;p21"/>
          <p:cNvSpPr/>
          <p:nvPr/>
        </p:nvSpPr>
        <p:spPr>
          <a:xfrm>
            <a:off x="484050" y="3759497"/>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59" name="Google Shape;159;p21"/>
          <p:cNvSpPr txBox="1"/>
          <p:nvPr/>
        </p:nvSpPr>
        <p:spPr>
          <a:xfrm>
            <a:off x="443725" y="1324525"/>
            <a:ext cx="680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the video. Then summarize what you learned in just 4 steps.</a:t>
            </a:r>
            <a:endParaRPr>
              <a:latin typeface="Poppins"/>
              <a:ea typeface="Poppins"/>
              <a:cs typeface="Poppins"/>
              <a:sym typeface="Poppins"/>
            </a:endParaRPr>
          </a:p>
        </p:txBody>
      </p:sp>
      <p:sp>
        <p:nvSpPr>
          <p:cNvPr id="160" name="Google Shape;160;p21"/>
          <p:cNvSpPr/>
          <p:nvPr/>
        </p:nvSpPr>
        <p:spPr>
          <a:xfrm>
            <a:off x="463900" y="5786095"/>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61" name="Google Shape;161;p21"/>
          <p:cNvSpPr/>
          <p:nvPr/>
        </p:nvSpPr>
        <p:spPr>
          <a:xfrm>
            <a:off x="504200" y="7790766"/>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62" name="Google Shape;162;p21"/>
          <p:cNvSpPr/>
          <p:nvPr/>
        </p:nvSpPr>
        <p:spPr>
          <a:xfrm>
            <a:off x="607475" y="1925200"/>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1</a:t>
            </a:r>
            <a:endParaRPr b="1" sz="2800">
              <a:solidFill>
                <a:srgbClr val="FFFFFF"/>
              </a:solidFill>
              <a:latin typeface="Barlow"/>
              <a:ea typeface="Barlow"/>
              <a:cs typeface="Barlow"/>
              <a:sym typeface="Barlow"/>
            </a:endParaRPr>
          </a:p>
        </p:txBody>
      </p:sp>
      <p:sp>
        <p:nvSpPr>
          <p:cNvPr id="163" name="Google Shape;163;p21"/>
          <p:cNvSpPr/>
          <p:nvPr/>
        </p:nvSpPr>
        <p:spPr>
          <a:xfrm>
            <a:off x="607475" y="3893750"/>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2</a:t>
            </a:r>
            <a:endParaRPr b="1" sz="2800">
              <a:solidFill>
                <a:srgbClr val="FFFFFF"/>
              </a:solidFill>
              <a:latin typeface="Barlow"/>
              <a:ea typeface="Barlow"/>
              <a:cs typeface="Barlow"/>
              <a:sym typeface="Barlow"/>
            </a:endParaRPr>
          </a:p>
        </p:txBody>
      </p:sp>
      <p:sp>
        <p:nvSpPr>
          <p:cNvPr id="164" name="Google Shape;164;p21"/>
          <p:cNvSpPr/>
          <p:nvPr/>
        </p:nvSpPr>
        <p:spPr>
          <a:xfrm>
            <a:off x="607475" y="5896663"/>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3</a:t>
            </a:r>
            <a:endParaRPr b="1" sz="2800">
              <a:solidFill>
                <a:srgbClr val="FFFFFF"/>
              </a:solidFill>
              <a:latin typeface="Barlow"/>
              <a:ea typeface="Barlow"/>
              <a:cs typeface="Barlow"/>
              <a:sym typeface="Barlow"/>
            </a:endParaRPr>
          </a:p>
        </p:txBody>
      </p:sp>
      <p:sp>
        <p:nvSpPr>
          <p:cNvPr id="165" name="Google Shape;165;p21"/>
          <p:cNvSpPr/>
          <p:nvPr/>
        </p:nvSpPr>
        <p:spPr>
          <a:xfrm>
            <a:off x="607475" y="7899588"/>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4</a:t>
            </a:r>
            <a:endParaRPr b="1" sz="2800">
              <a:solidFill>
                <a:srgbClr val="FFFFFF"/>
              </a:solidFill>
              <a:latin typeface="Barlow"/>
              <a:ea typeface="Barlow"/>
              <a:cs typeface="Barlow"/>
              <a:sym typeface="Barlow"/>
            </a:endParaRPr>
          </a:p>
        </p:txBody>
      </p:sp>
      <p:pic>
        <p:nvPicPr>
          <p:cNvPr id="166" name="Google Shape;166;p21"/>
          <p:cNvPicPr preferRelativeResize="0"/>
          <p:nvPr/>
        </p:nvPicPr>
        <p:blipFill>
          <a:blip r:embed="rId3">
            <a:alphaModFix/>
          </a:blip>
          <a:stretch>
            <a:fillRect/>
          </a:stretch>
        </p:blipFill>
        <p:spPr>
          <a:xfrm rot="4079703">
            <a:off x="969080" y="363021"/>
            <a:ext cx="723600" cy="723299"/>
          </a:xfrm>
          <a:prstGeom prst="rect">
            <a:avLst/>
          </a:prstGeom>
          <a:noFill/>
          <a:ln>
            <a:noFill/>
          </a:ln>
        </p:spPr>
      </p:pic>
      <p:pic>
        <p:nvPicPr>
          <p:cNvPr id="167" name="Google Shape;167;p21"/>
          <p:cNvPicPr preferRelativeResize="0"/>
          <p:nvPr/>
        </p:nvPicPr>
        <p:blipFill>
          <a:blip r:embed="rId3">
            <a:alphaModFix/>
          </a:blip>
          <a:stretch>
            <a:fillRect/>
          </a:stretch>
        </p:blipFill>
        <p:spPr>
          <a:xfrm rot="4079703">
            <a:off x="298471" y="634032"/>
            <a:ext cx="723600" cy="723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